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90"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3" r:id="rId18"/>
    <p:sldId id="274" r:id="rId19"/>
    <p:sldId id="275" r:id="rId20"/>
    <p:sldId id="272" r:id="rId21"/>
    <p:sldId id="277" r:id="rId22"/>
    <p:sldId id="279" r:id="rId23"/>
    <p:sldId id="287" r:id="rId24"/>
    <p:sldId id="288" r:id="rId25"/>
    <p:sldId id="289" r:id="rId26"/>
    <p:sldId id="276" r:id="rId27"/>
    <p:sldId id="278"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A8A94-61C8-4FC7-9419-0151015950D9}" type="datetimeFigureOut">
              <a:rPr lang="pl-PL" smtClean="0"/>
              <a:pPr/>
              <a:t>2015-10-27</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23352-7282-4E3D-B308-A52B1FD502FF}" type="slidenum">
              <a:rPr lang="pl-PL" smtClean="0"/>
              <a:pPr/>
              <a:t>‹#›</a:t>
            </a:fld>
            <a:endParaRPr lang="pl-P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39D23352-7282-4E3D-B308-A52B1FD502FF}" type="slidenum">
              <a:rPr lang="pl-PL" smtClean="0"/>
              <a:pPr/>
              <a:t>7</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79153B3-4F90-4844-9BDF-F88C31F5FBA6}" type="datetimeFigureOut">
              <a:rPr lang="pl-PL" smtClean="0"/>
              <a:pPr/>
              <a:t>2015-10-27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2304D9D-BC96-49DF-8730-920D7075D9BA}"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153B3-4F90-4844-9BDF-F88C31F5FBA6}" type="datetimeFigureOut">
              <a:rPr lang="pl-PL" smtClean="0"/>
              <a:pPr/>
              <a:t>2015-10-27</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04D9D-BC96-49DF-8730-920D7075D9BA}"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57290" y="1071546"/>
            <a:ext cx="6858048" cy="646331"/>
          </a:xfrm>
          <a:prstGeom prst="rect">
            <a:avLst/>
          </a:prstGeom>
          <a:noFill/>
        </p:spPr>
        <p:txBody>
          <a:bodyPr wrap="square" rtlCol="0">
            <a:spAutoFit/>
          </a:bodyPr>
          <a:lstStyle/>
          <a:p>
            <a:pPr algn="ctr"/>
            <a:r>
              <a:rPr lang="pl-PL" sz="3600" b="1" dirty="0" smtClean="0">
                <a:latin typeface="Times New Roman" pitchFamily="18" charset="0"/>
                <a:cs typeface="Times New Roman" pitchFamily="18" charset="0"/>
              </a:rPr>
              <a:t>WARSZTAT LOGOPEDYCZNY</a:t>
            </a:r>
            <a:endParaRPr lang="pl-PL" sz="3600" b="1" dirty="0">
              <a:latin typeface="Times New Roman" pitchFamily="18" charset="0"/>
              <a:cs typeface="Times New Roman" pitchFamily="18" charset="0"/>
            </a:endParaRPr>
          </a:p>
        </p:txBody>
      </p:sp>
      <p:sp>
        <p:nvSpPr>
          <p:cNvPr id="3073" name="Rectangle 1"/>
          <p:cNvSpPr>
            <a:spLocks noChangeArrowheads="1"/>
          </p:cNvSpPr>
          <p:nvPr/>
        </p:nvSpPr>
        <p:spPr bwMode="auto">
          <a:xfrm>
            <a:off x="1142976" y="5357826"/>
            <a:ext cx="73805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l-PL"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 wszyscy ludzie uśmiechają się w tym samym języku </a:t>
            </a:r>
            <a:r>
              <a:rPr kumimoji="0" lang="pl-PL"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a:t>
            </a:r>
          </a:p>
        </p:txBody>
      </p:sp>
      <p:pic>
        <p:nvPicPr>
          <p:cNvPr id="3074" name="Picture 2" descr="C:\Users\as\Desktop\Równaj w górę\zdjęcia ćwiczenia oddechowe\Gołubie\gr. I\Mirek\DSC09619.JPG"/>
          <p:cNvPicPr>
            <a:picLocks noChangeAspect="1" noChangeArrowheads="1"/>
          </p:cNvPicPr>
          <p:nvPr/>
        </p:nvPicPr>
        <p:blipFill>
          <a:blip r:embed="rId2"/>
          <a:srcRect/>
          <a:stretch>
            <a:fillRect/>
          </a:stretch>
        </p:blipFill>
        <p:spPr bwMode="auto">
          <a:xfrm>
            <a:off x="16930774" y="20645558"/>
            <a:ext cx="19507200" cy="14630400"/>
          </a:xfrm>
          <a:prstGeom prst="rect">
            <a:avLst/>
          </a:prstGeom>
          <a:noFill/>
        </p:spPr>
      </p:pic>
      <p:pic>
        <p:nvPicPr>
          <p:cNvPr id="7" name="Obraz 6" descr="C:\Users\as\Desktop\Równaj w górę\zdjęcia ćwiczenia oddechowe\Gołubie\gr. IV\Julia krueger\DSC09668.JPG"/>
          <p:cNvPicPr/>
          <p:nvPr/>
        </p:nvPicPr>
        <p:blipFill>
          <a:blip r:embed="rId3" cstate="print"/>
          <a:srcRect/>
          <a:stretch>
            <a:fillRect/>
          </a:stretch>
        </p:blipFill>
        <p:spPr bwMode="auto">
          <a:xfrm>
            <a:off x="3643306" y="2000240"/>
            <a:ext cx="2121502" cy="2843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C:\Users\as\Desktop\Równaj w górę\zdjęcia ćwiczenia oddechowe\Gołubie\gr. I\Mirek\DSC09776.JPG"/>
          <p:cNvPicPr/>
          <p:nvPr/>
        </p:nvPicPr>
        <p:blipFill>
          <a:blip r:embed="rId4" cstate="print"/>
          <a:srcRect/>
          <a:stretch>
            <a:fillRect/>
          </a:stretch>
        </p:blipFill>
        <p:spPr bwMode="auto">
          <a:xfrm>
            <a:off x="1000100" y="2071678"/>
            <a:ext cx="2142259" cy="2857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Obraz 8" descr="C:\Users\as\Desktop\Równaj w górę\zdjęcia ćwiczenia oddechowe\Gołubie\gr. I\Wiktor Bronk\DSC09628.JPG"/>
          <p:cNvPicPr/>
          <p:nvPr/>
        </p:nvPicPr>
        <p:blipFill>
          <a:blip r:embed="rId5" cstate="print"/>
          <a:srcRect/>
          <a:stretch>
            <a:fillRect/>
          </a:stretch>
        </p:blipFill>
        <p:spPr bwMode="auto">
          <a:xfrm>
            <a:off x="6215074" y="1928803"/>
            <a:ext cx="2214578"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71472" y="500042"/>
            <a:ext cx="6072230" cy="584775"/>
          </a:xfrm>
          <a:prstGeom prst="rect">
            <a:avLst/>
          </a:prstGeom>
          <a:noFill/>
        </p:spPr>
        <p:txBody>
          <a:bodyPr wrap="square" rtlCol="0">
            <a:spAutoFit/>
          </a:bodyPr>
          <a:lstStyle/>
          <a:p>
            <a:r>
              <a:rPr lang="pl-PL" sz="3200" dirty="0" smtClean="0">
                <a:latin typeface="Times New Roman" pitchFamily="18" charset="0"/>
                <a:cs typeface="Times New Roman" pitchFamily="18" charset="0"/>
              </a:rPr>
              <a:t>II. Rodzaje zaburzeń mowy.</a:t>
            </a:r>
            <a:endParaRPr lang="pl-PL" sz="3200" dirty="0">
              <a:latin typeface="Times New Roman" pitchFamily="18" charset="0"/>
              <a:cs typeface="Times New Roman" pitchFamily="18" charset="0"/>
            </a:endParaRPr>
          </a:p>
        </p:txBody>
      </p:sp>
      <p:sp>
        <p:nvSpPr>
          <p:cNvPr id="3" name="pole tekstowe 2"/>
          <p:cNvSpPr txBox="1"/>
          <p:nvPr/>
        </p:nvSpPr>
        <p:spPr>
          <a:xfrm>
            <a:off x="642910" y="1357298"/>
            <a:ext cx="7429552" cy="3416320"/>
          </a:xfrm>
          <a:prstGeom prst="rect">
            <a:avLst/>
          </a:prstGeom>
          <a:noFill/>
        </p:spPr>
        <p:txBody>
          <a:bodyPr wrap="square" rtlCol="0">
            <a:spAutoFit/>
          </a:bodyPr>
          <a:lstStyle/>
          <a:p>
            <a:r>
              <a:rPr lang="pl-PL" sz="2400" dirty="0" smtClean="0">
                <a:latin typeface="Times New Roman" pitchFamily="18" charset="0"/>
                <a:cs typeface="Times New Roman" pitchFamily="18" charset="0"/>
              </a:rPr>
              <a:t>Najczęściej występujące zaburzenia w naszej szkole to:</a:t>
            </a:r>
          </a:p>
          <a:p>
            <a:endParaRPr lang="pl-PL" sz="2400" dirty="0" smtClean="0">
              <a:latin typeface="Times New Roman" pitchFamily="18" charset="0"/>
              <a:cs typeface="Times New Roman" pitchFamily="18" charset="0"/>
            </a:endParaRPr>
          </a:p>
          <a:p>
            <a:pPr marL="342900" indent="-342900">
              <a:buAutoNum type="arabicParenR"/>
            </a:pPr>
            <a:r>
              <a:rPr lang="pl-PL" sz="2400" dirty="0" smtClean="0">
                <a:latin typeface="Times New Roman" pitchFamily="18" charset="0"/>
                <a:cs typeface="Times New Roman" pitchFamily="18" charset="0"/>
              </a:rPr>
              <a:t>sygmatyzm, również parasygmatyzm – zastępowanie głosek w obrębie trzech szeregów;</a:t>
            </a:r>
          </a:p>
          <a:p>
            <a:pPr marL="342900" indent="-342900">
              <a:buAutoNum type="arabicParen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rotacyzm, również pararotacyzm;</a:t>
            </a:r>
          </a:p>
          <a:p>
            <a:pPr marL="342900" indent="-342900">
              <a:buAutoNum type="arabicParen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kappacyzm, gammacyzm;</a:t>
            </a:r>
          </a:p>
          <a:p>
            <a:pPr marL="342900" indent="-342900">
              <a:buAutoNum type="arabicParen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lambdacyzm;</a:t>
            </a:r>
          </a:p>
          <a:p>
            <a:pPr marL="342900" indent="-342900">
              <a:buAutoNum type="arabicParenR"/>
            </a:pPr>
            <a:r>
              <a:rPr lang="pl-PL" sz="2400" dirty="0">
                <a:latin typeface="Times New Roman" pitchFamily="18" charset="0"/>
                <a:cs typeface="Times New Roman" pitchFamily="18" charset="0"/>
              </a:rPr>
              <a:t>b</a:t>
            </a:r>
            <a:r>
              <a:rPr lang="pl-PL" sz="2400" dirty="0" smtClean="0">
                <a:latin typeface="Times New Roman" pitchFamily="18" charset="0"/>
                <a:cs typeface="Times New Roman" pitchFamily="18" charset="0"/>
              </a:rPr>
              <a:t>etacyzm – nieprawidłowa realizacja głoski „b”;</a:t>
            </a:r>
          </a:p>
          <a:p>
            <a:pPr marL="342900" indent="-342900">
              <a:buAutoNum type="arabicParenR"/>
            </a:pPr>
            <a:r>
              <a:rPr lang="pl-PL" sz="2400" dirty="0">
                <a:latin typeface="Times New Roman" pitchFamily="18" charset="0"/>
                <a:cs typeface="Times New Roman" pitchFamily="18" charset="0"/>
              </a:rPr>
              <a:t>m</a:t>
            </a:r>
            <a:r>
              <a:rPr lang="pl-PL" sz="2400" dirty="0" smtClean="0">
                <a:latin typeface="Times New Roman" pitchFamily="18" charset="0"/>
                <a:cs typeface="Times New Roman" pitchFamily="18" charset="0"/>
              </a:rPr>
              <a:t>owa bezdźwięczna</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57224" y="1142984"/>
            <a:ext cx="3500462" cy="3970318"/>
          </a:xfrm>
          <a:prstGeom prst="rect">
            <a:avLst/>
          </a:prstGeom>
          <a:noFill/>
        </p:spPr>
        <p:txBody>
          <a:bodyPr wrap="square" rtlCol="0">
            <a:spAutoFit/>
          </a:bodyPr>
          <a:lstStyle/>
          <a:p>
            <a:r>
              <a:rPr lang="pl-PL" sz="2800" b="1" u="sng" dirty="0" smtClean="0">
                <a:latin typeface="Times New Roman" pitchFamily="18" charset="0"/>
                <a:cs typeface="Times New Roman" pitchFamily="18" charset="0"/>
              </a:rPr>
              <a:t>Rodzaje rotacyzmu:</a:t>
            </a:r>
          </a:p>
          <a:p>
            <a:endParaRPr lang="pl-PL" sz="2800" dirty="0">
              <a:latin typeface="Times New Roman" pitchFamily="18" charset="0"/>
              <a:cs typeface="Times New Roman" pitchFamily="18" charset="0"/>
            </a:endParaRPr>
          </a:p>
          <a:p>
            <a:pPr>
              <a:buFontTx/>
              <a:buChar char="-"/>
            </a:pPr>
            <a:r>
              <a:rPr lang="pl-PL" sz="2800" dirty="0" smtClean="0">
                <a:latin typeface="Times New Roman" pitchFamily="18" charset="0"/>
                <a:cs typeface="Times New Roman" pitchFamily="18" charset="0"/>
              </a:rPr>
              <a:t>języczkowy;</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policzkowy</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boczny;</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wargowy;</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międzyzębowy;</a:t>
            </a:r>
          </a:p>
          <a:p>
            <a:pPr>
              <a:buFontTx/>
              <a:buChar char="-"/>
            </a:pPr>
            <a:r>
              <a:rPr lang="pl-PL" sz="2800" dirty="0">
                <a:latin typeface="Times New Roman" pitchFamily="18" charset="0"/>
                <a:cs typeface="Times New Roman" pitchFamily="18" charset="0"/>
              </a:rPr>
              <a:t>p</a:t>
            </a:r>
            <a:r>
              <a:rPr lang="pl-PL" sz="2800" dirty="0" smtClean="0">
                <a:latin typeface="Times New Roman" pitchFamily="18" charset="0"/>
                <a:cs typeface="Times New Roman" pitchFamily="18" charset="0"/>
              </a:rPr>
              <a:t>odniebienny;</a:t>
            </a:r>
          </a:p>
          <a:p>
            <a:pPr>
              <a:buFontTx/>
              <a:buChar char="-"/>
            </a:pPr>
            <a:r>
              <a:rPr lang="pl-PL" sz="2800" dirty="0">
                <a:latin typeface="Times New Roman" pitchFamily="18" charset="0"/>
                <a:cs typeface="Times New Roman" pitchFamily="18" charset="0"/>
              </a:rPr>
              <a:t>ś</a:t>
            </a:r>
            <a:r>
              <a:rPr lang="pl-PL" sz="2800" dirty="0" smtClean="0">
                <a:latin typeface="Times New Roman" pitchFamily="18" charset="0"/>
                <a:cs typeface="Times New Roman" pitchFamily="18" charset="0"/>
              </a:rPr>
              <a:t>wiszczący;</a:t>
            </a:r>
            <a:endParaRPr lang="pl-PL" sz="2800" dirty="0">
              <a:latin typeface="Times New Roman" pitchFamily="18" charset="0"/>
              <a:cs typeface="Times New Roman" pitchFamily="18" charset="0"/>
            </a:endParaRPr>
          </a:p>
        </p:txBody>
      </p:sp>
      <p:sp>
        <p:nvSpPr>
          <p:cNvPr id="3" name="pole tekstowe 2"/>
          <p:cNvSpPr txBox="1"/>
          <p:nvPr/>
        </p:nvSpPr>
        <p:spPr>
          <a:xfrm>
            <a:off x="5000628" y="1428736"/>
            <a:ext cx="3143272" cy="1754326"/>
          </a:xfrm>
          <a:prstGeom prst="rect">
            <a:avLst/>
          </a:prstGeom>
          <a:noFill/>
        </p:spPr>
        <p:txBody>
          <a:bodyPr wrap="square" rtlCol="0">
            <a:spAutoFit/>
          </a:bodyPr>
          <a:lstStyle/>
          <a:p>
            <a:pPr algn="ctr"/>
            <a:r>
              <a:rPr lang="pl-PL" sz="3600" dirty="0" smtClean="0">
                <a:latin typeface="Times New Roman" pitchFamily="18" charset="0"/>
                <a:cs typeface="Times New Roman" pitchFamily="18" charset="0"/>
              </a:rPr>
              <a:t>Nieprawidłowa realizacja </a:t>
            </a:r>
          </a:p>
          <a:p>
            <a:pPr algn="ctr"/>
            <a:r>
              <a:rPr lang="pl-PL" sz="3600" dirty="0" smtClean="0">
                <a:latin typeface="Times New Roman" pitchFamily="18" charset="0"/>
                <a:cs typeface="Times New Roman" pitchFamily="18" charset="0"/>
              </a:rPr>
              <a:t>głoski „r”!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00034" y="857232"/>
            <a:ext cx="3786214" cy="4832092"/>
          </a:xfrm>
          <a:prstGeom prst="rect">
            <a:avLst/>
          </a:prstGeom>
          <a:noFill/>
        </p:spPr>
        <p:txBody>
          <a:bodyPr wrap="square" rtlCol="0">
            <a:spAutoFit/>
          </a:bodyPr>
          <a:lstStyle/>
          <a:p>
            <a:r>
              <a:rPr lang="pl-PL" sz="2800" b="1" u="sng" dirty="0" smtClean="0">
                <a:latin typeface="Times New Roman" pitchFamily="18" charset="0"/>
                <a:cs typeface="Times New Roman" pitchFamily="18" charset="0"/>
              </a:rPr>
              <a:t>Rodzaje Sygmatyzmu:</a:t>
            </a:r>
          </a:p>
          <a:p>
            <a:endParaRPr lang="pl-PL" sz="2800" dirty="0">
              <a:latin typeface="Times New Roman" pitchFamily="18" charset="0"/>
              <a:cs typeface="Times New Roman" pitchFamily="18" charset="0"/>
            </a:endParaRPr>
          </a:p>
          <a:p>
            <a:r>
              <a:rPr lang="pl-PL" sz="2800" dirty="0" smtClean="0">
                <a:latin typeface="Times New Roman" pitchFamily="18" charset="0"/>
                <a:cs typeface="Times New Roman" pitchFamily="18" charset="0"/>
              </a:rPr>
              <a:t>-międzyzębowy</a:t>
            </a:r>
            <a:r>
              <a:rPr lang="pl-PL" sz="2800" dirty="0">
                <a:latin typeface="Times New Roman" pitchFamily="18" charset="0"/>
                <a:cs typeface="Times New Roman" pitchFamily="18" charset="0"/>
              </a:rPr>
              <a:t>;</a:t>
            </a:r>
            <a:endParaRPr lang="pl-PL" sz="2800" dirty="0" smtClean="0">
              <a:latin typeface="Times New Roman" pitchFamily="18" charset="0"/>
              <a:cs typeface="Times New Roman" pitchFamily="18" charset="0"/>
            </a:endParaRPr>
          </a:p>
          <a:p>
            <a:pPr>
              <a:buFontTx/>
              <a:buChar char="-"/>
            </a:pPr>
            <a:r>
              <a:rPr lang="pl-PL" sz="2800" dirty="0">
                <a:latin typeface="Times New Roman" pitchFamily="18" charset="0"/>
                <a:cs typeface="Times New Roman" pitchFamily="18" charset="0"/>
              </a:rPr>
              <a:t>p</a:t>
            </a:r>
            <a:r>
              <a:rPr lang="pl-PL" sz="2800" dirty="0" smtClean="0">
                <a:latin typeface="Times New Roman" pitchFamily="18" charset="0"/>
                <a:cs typeface="Times New Roman" pitchFamily="18" charset="0"/>
              </a:rPr>
              <a:t>rzyzębowe</a:t>
            </a:r>
            <a:r>
              <a:rPr lang="pl-PL" sz="2800" dirty="0">
                <a:latin typeface="Times New Roman" pitchFamily="18" charset="0"/>
                <a:cs typeface="Times New Roman" pitchFamily="18" charset="0"/>
              </a:rPr>
              <a:t>;</a:t>
            </a:r>
            <a:endParaRPr lang="pl-PL" sz="2800" dirty="0" smtClean="0">
              <a:latin typeface="Times New Roman" pitchFamily="18" charset="0"/>
              <a:cs typeface="Times New Roman" pitchFamily="18" charset="0"/>
            </a:endParaRPr>
          </a:p>
          <a:p>
            <a:pPr>
              <a:buFontTx/>
              <a:buChar char="-"/>
            </a:pPr>
            <a:r>
              <a:rPr lang="pl-PL" sz="2800" dirty="0" smtClean="0">
                <a:latin typeface="Times New Roman" pitchFamily="18" charset="0"/>
                <a:cs typeface="Times New Roman" pitchFamily="18" charset="0"/>
              </a:rPr>
              <a:t> boczne;</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wargowo-zębowe;</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nosowe;</a:t>
            </a:r>
          </a:p>
          <a:p>
            <a:pPr>
              <a:buFontTx/>
              <a:buChar char="-"/>
            </a:pPr>
            <a:r>
              <a:rPr lang="pl-PL" sz="2800" dirty="0" smtClean="0">
                <a:latin typeface="Times New Roman" pitchFamily="18" charset="0"/>
                <a:cs typeface="Times New Roman" pitchFamily="18" charset="0"/>
              </a:rPr>
              <a:t> świszczące;</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krtaniowe;</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gardłowe;</a:t>
            </a:r>
          </a:p>
          <a:p>
            <a:pPr>
              <a:buFontTx/>
              <a:buChar char="-"/>
            </a:pPr>
            <a:r>
              <a:rPr lang="pl-PL" sz="2800" dirty="0">
                <a:latin typeface="Times New Roman" pitchFamily="18" charset="0"/>
                <a:cs typeface="Times New Roman" pitchFamily="18" charset="0"/>
              </a:rPr>
              <a:t> </a:t>
            </a:r>
            <a:r>
              <a:rPr lang="pl-PL" sz="2800" dirty="0" smtClean="0">
                <a:latin typeface="Times New Roman" pitchFamily="18" charset="0"/>
                <a:cs typeface="Times New Roman" pitchFamily="18" charset="0"/>
              </a:rPr>
              <a:t>przydechowe.</a:t>
            </a:r>
            <a:endParaRPr lang="pl-PL" sz="2800" dirty="0">
              <a:latin typeface="Times New Roman" pitchFamily="18" charset="0"/>
              <a:cs typeface="Times New Roman" pitchFamily="18" charset="0"/>
            </a:endParaRPr>
          </a:p>
        </p:txBody>
      </p:sp>
      <p:sp>
        <p:nvSpPr>
          <p:cNvPr id="4" name="Strzałka w prawo 3"/>
          <p:cNvSpPr/>
          <p:nvPr/>
        </p:nvSpPr>
        <p:spPr>
          <a:xfrm>
            <a:off x="3286116" y="1714488"/>
            <a:ext cx="128588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4929190" y="928670"/>
            <a:ext cx="3857652" cy="2308324"/>
          </a:xfrm>
          <a:prstGeom prst="rect">
            <a:avLst/>
          </a:prstGeom>
          <a:noFill/>
        </p:spPr>
        <p:txBody>
          <a:bodyPr wrap="square" rtlCol="0">
            <a:spAutoFit/>
          </a:bodyPr>
          <a:lstStyle/>
          <a:p>
            <a:r>
              <a:rPr lang="pl-PL" dirty="0" smtClean="0">
                <a:latin typeface="Times New Roman" pitchFamily="18" charset="0"/>
                <a:cs typeface="Times New Roman" pitchFamily="18" charset="0"/>
              </a:rPr>
              <a:t>Polega na tym, że że język podczas artykulacji głosek dentalizowanych </a:t>
            </a:r>
          </a:p>
          <a:p>
            <a:r>
              <a:rPr lang="pl-PL" dirty="0" smtClean="0">
                <a:latin typeface="Times New Roman" pitchFamily="18" charset="0"/>
                <a:cs typeface="Times New Roman" pitchFamily="18" charset="0"/>
              </a:rPr>
              <a:t>( dot. głosek syczących, szumiacych, ciszących) znajduje się pomiędzy zębami. Najczęstsza przyczyna to nieprawidłowy sposób połykania i oddychania. Terapia obejmuje zmianę nawyków połykania i oddychania.</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42976" y="642918"/>
            <a:ext cx="6357982" cy="646331"/>
          </a:xfrm>
          <a:prstGeom prst="rect">
            <a:avLst/>
          </a:prstGeom>
          <a:noFill/>
        </p:spPr>
        <p:txBody>
          <a:bodyPr wrap="square" rtlCol="0">
            <a:spAutoFit/>
          </a:bodyPr>
          <a:lstStyle/>
          <a:p>
            <a:pPr algn="ctr"/>
            <a:r>
              <a:rPr lang="pl-PL" sz="3600" b="1" u="sng" dirty="0" smtClean="0">
                <a:latin typeface="Times New Roman" pitchFamily="18" charset="0"/>
                <a:cs typeface="Times New Roman" pitchFamily="18" charset="0"/>
              </a:rPr>
              <a:t>Kappacyzm i Gammacyzm</a:t>
            </a:r>
            <a:endParaRPr lang="pl-PL" sz="3600" b="1" u="sng" dirty="0">
              <a:latin typeface="Times New Roman" pitchFamily="18" charset="0"/>
              <a:cs typeface="Times New Roman" pitchFamily="18" charset="0"/>
            </a:endParaRPr>
          </a:p>
        </p:txBody>
      </p:sp>
      <p:sp>
        <p:nvSpPr>
          <p:cNvPr id="4" name="pole tekstowe 3"/>
          <p:cNvSpPr txBox="1"/>
          <p:nvPr/>
        </p:nvSpPr>
        <p:spPr>
          <a:xfrm>
            <a:off x="714348" y="1500174"/>
            <a:ext cx="6929486" cy="646331"/>
          </a:xfrm>
          <a:prstGeom prst="rect">
            <a:avLst/>
          </a:prstGeom>
          <a:noFill/>
        </p:spPr>
        <p:txBody>
          <a:bodyPr wrap="square" rtlCol="0">
            <a:spAutoFit/>
          </a:bodyPr>
          <a:lstStyle/>
          <a:p>
            <a:pPr algn="ctr"/>
            <a:r>
              <a:rPr lang="pl-PL" dirty="0" smtClean="0">
                <a:latin typeface="Times New Roman" pitchFamily="18" charset="0"/>
                <a:cs typeface="Times New Roman" pitchFamily="18" charset="0"/>
              </a:rPr>
              <a:t>Polega na niewłaściwe wymowie głosek </a:t>
            </a:r>
            <a:r>
              <a:rPr lang="pl-PL" b="1" dirty="0" smtClean="0">
                <a:latin typeface="Times New Roman" pitchFamily="18" charset="0"/>
                <a:cs typeface="Times New Roman" pitchFamily="18" charset="0"/>
              </a:rPr>
              <a:t>k,g. </a:t>
            </a:r>
            <a:r>
              <a:rPr lang="pl-PL" dirty="0" smtClean="0">
                <a:latin typeface="Times New Roman" pitchFamily="18" charset="0"/>
                <a:cs typeface="Times New Roman" pitchFamily="18" charset="0"/>
              </a:rPr>
              <a:t>zazwyczaj występują łącznie. Przyczyna to niska sprawność tylnej części języka.</a:t>
            </a:r>
          </a:p>
        </p:txBody>
      </p:sp>
      <p:sp>
        <p:nvSpPr>
          <p:cNvPr id="5" name="pole tekstowe 4"/>
          <p:cNvSpPr txBox="1"/>
          <p:nvPr/>
        </p:nvSpPr>
        <p:spPr>
          <a:xfrm>
            <a:off x="428596" y="2285992"/>
            <a:ext cx="7786742" cy="646331"/>
          </a:xfrm>
          <a:prstGeom prst="rect">
            <a:avLst/>
          </a:prstGeom>
          <a:noFill/>
        </p:spPr>
        <p:txBody>
          <a:bodyPr wrap="square" rtlCol="0">
            <a:spAutoFit/>
          </a:bodyPr>
          <a:lstStyle/>
          <a:p>
            <a:pPr algn="ctr"/>
            <a:r>
              <a:rPr lang="pl-PL" sz="3600" b="1" u="sng" dirty="0" smtClean="0">
                <a:latin typeface="Times New Roman" pitchFamily="18" charset="0"/>
                <a:cs typeface="Times New Roman" pitchFamily="18" charset="0"/>
              </a:rPr>
              <a:t>Parakappacyzm i paragammacyzm</a:t>
            </a:r>
            <a:endParaRPr lang="pl-PL" sz="3600" b="1" u="sng" dirty="0">
              <a:latin typeface="Times New Roman" pitchFamily="18" charset="0"/>
              <a:cs typeface="Times New Roman" pitchFamily="18" charset="0"/>
            </a:endParaRPr>
          </a:p>
        </p:txBody>
      </p:sp>
      <p:sp>
        <p:nvSpPr>
          <p:cNvPr id="6" name="pole tekstowe 5"/>
          <p:cNvSpPr txBox="1"/>
          <p:nvPr/>
        </p:nvSpPr>
        <p:spPr>
          <a:xfrm>
            <a:off x="785786" y="3143248"/>
            <a:ext cx="6429420" cy="369332"/>
          </a:xfrm>
          <a:prstGeom prst="rect">
            <a:avLst/>
          </a:prstGeom>
          <a:noFill/>
        </p:spPr>
        <p:txBody>
          <a:bodyPr wrap="square" rtlCol="0">
            <a:spAutoFit/>
          </a:bodyPr>
          <a:lstStyle/>
          <a:p>
            <a:pPr algn="ctr"/>
            <a:r>
              <a:rPr lang="pl-PL" dirty="0" smtClean="0">
                <a:latin typeface="Times New Roman" pitchFamily="18" charset="0"/>
                <a:cs typeface="Times New Roman" pitchFamily="18" charset="0"/>
              </a:rPr>
              <a:t>Zamiana głosek: </a:t>
            </a:r>
            <a:r>
              <a:rPr lang="pl-PL" b="1" dirty="0" err="1" smtClean="0">
                <a:latin typeface="Times New Roman" pitchFamily="18" charset="0"/>
                <a:cs typeface="Times New Roman" pitchFamily="18" charset="0"/>
              </a:rPr>
              <a:t>k-t</a:t>
            </a:r>
            <a:r>
              <a:rPr lang="pl-PL" b="1" dirty="0" smtClean="0">
                <a:latin typeface="Times New Roman" pitchFamily="18" charset="0"/>
                <a:cs typeface="Times New Roman" pitchFamily="18" charset="0"/>
              </a:rPr>
              <a:t>, g- d</a:t>
            </a:r>
            <a:endParaRPr lang="pl-PL" b="1" dirty="0">
              <a:latin typeface="Times New Roman" pitchFamily="18" charset="0"/>
              <a:cs typeface="Times New Roman" pitchFamily="18" charset="0"/>
            </a:endParaRPr>
          </a:p>
        </p:txBody>
      </p:sp>
      <p:sp>
        <p:nvSpPr>
          <p:cNvPr id="7" name="pole tekstowe 6"/>
          <p:cNvSpPr txBox="1"/>
          <p:nvPr/>
        </p:nvSpPr>
        <p:spPr>
          <a:xfrm>
            <a:off x="428596" y="3571876"/>
            <a:ext cx="8072494" cy="646331"/>
          </a:xfrm>
          <a:prstGeom prst="rect">
            <a:avLst/>
          </a:prstGeom>
          <a:noFill/>
        </p:spPr>
        <p:txBody>
          <a:bodyPr wrap="square" rtlCol="0">
            <a:spAutoFit/>
          </a:bodyPr>
          <a:lstStyle/>
          <a:p>
            <a:pPr algn="ctr"/>
            <a:r>
              <a:rPr lang="pl-PL" sz="3600" b="1" u="sng" dirty="0" smtClean="0">
                <a:latin typeface="Times New Roman" pitchFamily="18" charset="0"/>
                <a:cs typeface="Times New Roman" pitchFamily="18" charset="0"/>
              </a:rPr>
              <a:t>Mogikappacyzm i Mogigammacyzm</a:t>
            </a:r>
            <a:endParaRPr lang="pl-PL" sz="3600" b="1" u="sng" dirty="0">
              <a:latin typeface="Times New Roman" pitchFamily="18" charset="0"/>
              <a:cs typeface="Times New Roman" pitchFamily="18" charset="0"/>
            </a:endParaRPr>
          </a:p>
        </p:txBody>
      </p:sp>
      <p:sp>
        <p:nvSpPr>
          <p:cNvPr id="8" name="pole tekstowe 7"/>
          <p:cNvSpPr txBox="1"/>
          <p:nvPr/>
        </p:nvSpPr>
        <p:spPr>
          <a:xfrm>
            <a:off x="2643174" y="4357694"/>
            <a:ext cx="3500462" cy="369332"/>
          </a:xfrm>
          <a:prstGeom prst="rect">
            <a:avLst/>
          </a:prstGeom>
          <a:noFill/>
        </p:spPr>
        <p:txBody>
          <a:bodyPr wrap="square" rtlCol="0">
            <a:spAutoFit/>
          </a:bodyPr>
          <a:lstStyle/>
          <a:p>
            <a:r>
              <a:rPr lang="pl-PL" dirty="0" smtClean="0">
                <a:latin typeface="Times New Roman" pitchFamily="18" charset="0"/>
                <a:cs typeface="Times New Roman" pitchFamily="18" charset="0"/>
              </a:rPr>
              <a:t>Opuszczanie głosek: </a:t>
            </a:r>
            <a:r>
              <a:rPr lang="pl-PL" b="1" dirty="0" smtClean="0">
                <a:latin typeface="Times New Roman" pitchFamily="18" charset="0"/>
                <a:cs typeface="Times New Roman" pitchFamily="18" charset="0"/>
              </a:rPr>
              <a:t>k,g</a:t>
            </a:r>
            <a:endParaRPr lang="pl-PL"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00100" y="714356"/>
            <a:ext cx="5214974" cy="3970318"/>
          </a:xfrm>
          <a:prstGeom prst="rect">
            <a:avLst/>
          </a:prstGeom>
          <a:noFill/>
        </p:spPr>
        <p:txBody>
          <a:bodyPr wrap="square" rtlCol="0">
            <a:spAutoFit/>
          </a:bodyPr>
          <a:lstStyle/>
          <a:p>
            <a:r>
              <a:rPr lang="pl-PL" sz="3600" b="1" dirty="0" smtClean="0">
                <a:latin typeface="Times New Roman" pitchFamily="18" charset="0"/>
                <a:cs typeface="Times New Roman" pitchFamily="18" charset="0"/>
              </a:rPr>
              <a:t>Lambdacyzm</a:t>
            </a:r>
            <a:endParaRPr lang="pl-PL" sz="3600" b="1" dirty="0">
              <a:latin typeface="Times New Roman" pitchFamily="18" charset="0"/>
              <a:cs typeface="Times New Roman" pitchFamily="18" charset="0"/>
            </a:endParaRPr>
          </a:p>
          <a:p>
            <a:r>
              <a:rPr lang="pl-PL" dirty="0" smtClean="0">
                <a:latin typeface="Times New Roman" pitchFamily="18" charset="0"/>
                <a:cs typeface="Times New Roman" pitchFamily="18" charset="0"/>
              </a:rPr>
              <a:t>Nieprawidłowa wymowa głoski „l”</a:t>
            </a:r>
          </a:p>
          <a:p>
            <a:r>
              <a:rPr lang="pl-PL" dirty="0" smtClean="0">
                <a:latin typeface="Times New Roman" pitchFamily="18" charset="0"/>
                <a:cs typeface="Times New Roman" pitchFamily="18" charset="0"/>
              </a:rPr>
              <a:t>Przyczyna: zbyt krótkie wędzidełko</a:t>
            </a:r>
          </a:p>
          <a:p>
            <a:endParaRPr lang="pl-PL" dirty="0" smtClean="0">
              <a:latin typeface="Times New Roman" pitchFamily="18" charset="0"/>
              <a:cs typeface="Times New Roman" pitchFamily="18" charset="0"/>
            </a:endParaRPr>
          </a:p>
          <a:p>
            <a:endParaRPr lang="pl-PL" dirty="0">
              <a:latin typeface="Times New Roman" pitchFamily="18" charset="0"/>
              <a:cs typeface="Times New Roman" pitchFamily="18" charset="0"/>
            </a:endParaRPr>
          </a:p>
          <a:p>
            <a:r>
              <a:rPr lang="pl-PL" sz="3600" b="1" dirty="0" smtClean="0">
                <a:latin typeface="Times New Roman" pitchFamily="18" charset="0"/>
                <a:cs typeface="Times New Roman" pitchFamily="18" charset="0"/>
              </a:rPr>
              <a:t>Paralambdacyzm</a:t>
            </a:r>
          </a:p>
          <a:p>
            <a:r>
              <a:rPr lang="pl-PL" dirty="0" smtClean="0">
                <a:latin typeface="Times New Roman" pitchFamily="18" charset="0"/>
                <a:cs typeface="Times New Roman" pitchFamily="18" charset="0"/>
              </a:rPr>
              <a:t>Zamiana głoski „l” na np. j</a:t>
            </a:r>
          </a:p>
          <a:p>
            <a:endParaRPr lang="pl-PL" dirty="0" smtClean="0">
              <a:latin typeface="Times New Roman" pitchFamily="18" charset="0"/>
              <a:cs typeface="Times New Roman" pitchFamily="18" charset="0"/>
            </a:endParaRPr>
          </a:p>
          <a:p>
            <a:endParaRPr lang="pl-PL" dirty="0">
              <a:latin typeface="Times New Roman" pitchFamily="18" charset="0"/>
              <a:cs typeface="Times New Roman" pitchFamily="18" charset="0"/>
            </a:endParaRPr>
          </a:p>
          <a:p>
            <a:r>
              <a:rPr lang="pl-PL" sz="3600" b="1" dirty="0" smtClean="0">
                <a:latin typeface="Times New Roman" pitchFamily="18" charset="0"/>
                <a:cs typeface="Times New Roman" pitchFamily="18" charset="0"/>
              </a:rPr>
              <a:t>Mogilambdacyzm</a:t>
            </a:r>
          </a:p>
          <a:p>
            <a:r>
              <a:rPr lang="pl-PL" dirty="0" smtClean="0">
                <a:latin typeface="Times New Roman" pitchFamily="18" charset="0"/>
                <a:cs typeface="Times New Roman" pitchFamily="18" charset="0"/>
              </a:rPr>
              <a:t>Opuszczanie głoski „l”</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571604" y="357166"/>
            <a:ext cx="6215106" cy="2308324"/>
          </a:xfrm>
          <a:prstGeom prst="rect">
            <a:avLst/>
          </a:prstGeom>
          <a:noFill/>
        </p:spPr>
        <p:txBody>
          <a:bodyPr wrap="square" rtlCol="0">
            <a:spAutoFit/>
          </a:bodyPr>
          <a:lstStyle/>
          <a:p>
            <a:r>
              <a:rPr lang="pl-PL" sz="3600" b="1" u="sng" dirty="0" smtClean="0">
                <a:latin typeface="Times New Roman" pitchFamily="18" charset="0"/>
                <a:cs typeface="Times New Roman" pitchFamily="18" charset="0"/>
              </a:rPr>
              <a:t>Mowa bezdźwięczna</a:t>
            </a:r>
          </a:p>
          <a:p>
            <a:r>
              <a:rPr lang="pl-PL" dirty="0" smtClean="0">
                <a:latin typeface="Times New Roman" pitchFamily="18" charset="0"/>
                <a:cs typeface="Times New Roman" pitchFamily="18" charset="0"/>
              </a:rPr>
              <a:t>Objawia się brakiem wymawiania dźwięcznych spółgłosek</a:t>
            </a:r>
          </a:p>
          <a:p>
            <a:pPr>
              <a:buFontTx/>
              <a:buChar char="-"/>
            </a:pPr>
            <a:r>
              <a:rPr lang="pl-PL" dirty="0" smtClean="0">
                <a:latin typeface="Times New Roman" pitchFamily="18" charset="0"/>
                <a:cs typeface="Times New Roman" pitchFamily="18" charset="0"/>
              </a:rPr>
              <a:t>Zwarto wybuchowych ( p,b,d,t,k,g)</a:t>
            </a:r>
          </a:p>
          <a:p>
            <a:pPr>
              <a:buFontTx/>
              <a:buChar char="-"/>
            </a:pPr>
            <a:r>
              <a:rPr lang="pl-PL" dirty="0">
                <a:latin typeface="Times New Roman" pitchFamily="18" charset="0"/>
                <a:cs typeface="Times New Roman" pitchFamily="18" charset="0"/>
              </a:rPr>
              <a:t> </a:t>
            </a:r>
            <a:r>
              <a:rPr lang="pl-PL" dirty="0" smtClean="0">
                <a:latin typeface="Times New Roman" pitchFamily="18" charset="0"/>
                <a:cs typeface="Times New Roman" pitchFamily="18" charset="0"/>
              </a:rPr>
              <a:t>zwarto szczelinowych (c,dz,cz,dż,ć,dź)</a:t>
            </a:r>
          </a:p>
          <a:p>
            <a:pPr>
              <a:buFontTx/>
              <a:buChar char="-"/>
            </a:pPr>
            <a:r>
              <a:rPr lang="pl-PL" dirty="0">
                <a:latin typeface="Times New Roman" pitchFamily="18" charset="0"/>
                <a:cs typeface="Times New Roman" pitchFamily="18" charset="0"/>
              </a:rPr>
              <a:t> </a:t>
            </a:r>
            <a:r>
              <a:rPr lang="pl-PL" dirty="0" smtClean="0">
                <a:latin typeface="Times New Roman" pitchFamily="18" charset="0"/>
                <a:cs typeface="Times New Roman" pitchFamily="18" charset="0"/>
              </a:rPr>
              <a:t>szczelinowych (f,w,ch,s,z,ś,ź,sz,ż)</a:t>
            </a:r>
          </a:p>
          <a:p>
            <a:endParaRPr lang="pl-PL" dirty="0"/>
          </a:p>
          <a:p>
            <a:endParaRPr lang="pl-PL" dirty="0"/>
          </a:p>
        </p:txBody>
      </p:sp>
      <p:sp>
        <p:nvSpPr>
          <p:cNvPr id="3" name="pole tekstowe 2"/>
          <p:cNvSpPr txBox="1"/>
          <p:nvPr/>
        </p:nvSpPr>
        <p:spPr>
          <a:xfrm>
            <a:off x="928662" y="2643182"/>
            <a:ext cx="5643602" cy="1015663"/>
          </a:xfrm>
          <a:prstGeom prst="rect">
            <a:avLst/>
          </a:prstGeom>
          <a:noFill/>
        </p:spPr>
        <p:txBody>
          <a:bodyPr wrap="square" rtlCol="0">
            <a:spAutoFit/>
          </a:bodyPr>
          <a:lstStyle/>
          <a:p>
            <a:r>
              <a:rPr lang="pl-PL" sz="2000" dirty="0" smtClean="0">
                <a:latin typeface="Times New Roman" pitchFamily="18" charset="0"/>
                <a:cs typeface="Times New Roman" pitchFamily="18" charset="0"/>
              </a:rPr>
              <a:t>Wyróżniamy:</a:t>
            </a:r>
          </a:p>
          <a:p>
            <a:r>
              <a:rPr lang="pl-PL" sz="2000" dirty="0" smtClean="0">
                <a:latin typeface="Times New Roman" pitchFamily="18" charset="0"/>
                <a:cs typeface="Times New Roman" pitchFamily="18" charset="0"/>
              </a:rPr>
              <a:t>Samogłoski dźwięczne: a, e, i, y, o, u, ą, ę</a:t>
            </a:r>
          </a:p>
          <a:p>
            <a:r>
              <a:rPr lang="pl-PL" sz="2000" dirty="0" smtClean="0">
                <a:latin typeface="Times New Roman" pitchFamily="18" charset="0"/>
                <a:cs typeface="Times New Roman" pitchFamily="18" charset="0"/>
              </a:rPr>
              <a:t>Spółgłoski dźwięczne: m, n, ń, l, r, </a:t>
            </a:r>
            <a:endParaRPr lang="pl-PL" sz="2000" dirty="0">
              <a:latin typeface="Times New Roman" pitchFamily="18" charset="0"/>
              <a:cs typeface="Times New Roman" pitchFamily="18" charset="0"/>
            </a:endParaRPr>
          </a:p>
        </p:txBody>
      </p:sp>
      <p:sp>
        <p:nvSpPr>
          <p:cNvPr id="4" name="pole tekstowe 3"/>
          <p:cNvSpPr txBox="1"/>
          <p:nvPr/>
        </p:nvSpPr>
        <p:spPr>
          <a:xfrm>
            <a:off x="2857488" y="4000504"/>
            <a:ext cx="6000792" cy="3077766"/>
          </a:xfrm>
          <a:prstGeom prst="rect">
            <a:avLst/>
          </a:prstGeom>
          <a:noFill/>
        </p:spPr>
        <p:txBody>
          <a:bodyPr wrap="square" rtlCol="0">
            <a:spAutoFit/>
          </a:bodyPr>
          <a:lstStyle/>
          <a:p>
            <a:r>
              <a:rPr lang="pl-PL" sz="2000" dirty="0" smtClean="0">
                <a:latin typeface="Times New Roman" pitchFamily="18" charset="0"/>
                <a:cs typeface="Times New Roman" pitchFamily="18" charset="0"/>
              </a:rPr>
              <a:t>Pary spółgłosek dźwięcznych z bezdźwięcznymi:</a:t>
            </a:r>
          </a:p>
          <a:p>
            <a:endParaRPr lang="pl-PL" sz="2000" dirty="0" smtClean="0">
              <a:latin typeface="Times New Roman" pitchFamily="18" charset="0"/>
              <a:cs typeface="Times New Roman" pitchFamily="18" charset="0"/>
            </a:endParaRPr>
          </a:p>
          <a:p>
            <a:r>
              <a:rPr lang="pl-PL" sz="2000" b="1" dirty="0" smtClean="0">
                <a:latin typeface="Times New Roman" pitchFamily="18" charset="0"/>
                <a:cs typeface="Times New Roman" pitchFamily="18" charset="0"/>
              </a:rPr>
              <a:t>B-P, D-T, G-K</a:t>
            </a:r>
          </a:p>
          <a:p>
            <a:endParaRPr lang="pl-PL" sz="2000" b="1" dirty="0">
              <a:latin typeface="Times New Roman" pitchFamily="18" charset="0"/>
              <a:cs typeface="Times New Roman" pitchFamily="18" charset="0"/>
            </a:endParaRPr>
          </a:p>
          <a:p>
            <a:r>
              <a:rPr lang="pl-PL" sz="2000" b="1" dirty="0" smtClean="0">
                <a:latin typeface="Times New Roman" pitchFamily="18" charset="0"/>
                <a:cs typeface="Times New Roman" pitchFamily="18" charset="0"/>
              </a:rPr>
              <a:t>DZ-C, CZ-C, DŹ-Ć</a:t>
            </a:r>
          </a:p>
          <a:p>
            <a:endParaRPr lang="pl-PL" sz="2000" b="1" dirty="0">
              <a:latin typeface="Times New Roman" pitchFamily="18" charset="0"/>
              <a:cs typeface="Times New Roman" pitchFamily="18" charset="0"/>
            </a:endParaRPr>
          </a:p>
          <a:p>
            <a:r>
              <a:rPr lang="pl-PL" sz="2000" b="1" dirty="0" smtClean="0">
                <a:latin typeface="Times New Roman" pitchFamily="18" charset="0"/>
                <a:cs typeface="Times New Roman" pitchFamily="18" charset="0"/>
              </a:rPr>
              <a:t>W-F, Z-S, Ż-SZ, Ź-Ś</a:t>
            </a:r>
          </a:p>
          <a:p>
            <a:endParaRPr lang="pl-PL" dirty="0" smtClean="0"/>
          </a:p>
          <a:p>
            <a:endParaRPr lang="pl-PL" dirty="0"/>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1538" y="214290"/>
            <a:ext cx="6572296" cy="646331"/>
          </a:xfrm>
          <a:prstGeom prst="rect">
            <a:avLst/>
          </a:prstGeom>
          <a:noFill/>
        </p:spPr>
        <p:txBody>
          <a:bodyPr wrap="square" rtlCol="0">
            <a:spAutoFit/>
          </a:bodyPr>
          <a:lstStyle/>
          <a:p>
            <a:r>
              <a:rPr lang="pl-PL" sz="3600" dirty="0" smtClean="0">
                <a:latin typeface="Times New Roman" pitchFamily="18" charset="0"/>
                <a:cs typeface="Times New Roman" pitchFamily="18" charset="0"/>
              </a:rPr>
              <a:t>III. Przyczyny zaburzeń mowy:</a:t>
            </a:r>
            <a:endParaRPr lang="pl-PL" sz="3600" dirty="0">
              <a:latin typeface="Times New Roman" pitchFamily="18" charset="0"/>
              <a:cs typeface="Times New Roman" pitchFamily="18" charset="0"/>
            </a:endParaRPr>
          </a:p>
        </p:txBody>
      </p:sp>
      <p:sp>
        <p:nvSpPr>
          <p:cNvPr id="3" name="pole tekstowe 2"/>
          <p:cNvSpPr txBox="1"/>
          <p:nvPr/>
        </p:nvSpPr>
        <p:spPr>
          <a:xfrm>
            <a:off x="571472" y="1071546"/>
            <a:ext cx="7715304" cy="5632311"/>
          </a:xfrm>
          <a:prstGeom prst="rect">
            <a:avLst/>
          </a:prstGeom>
          <a:noFill/>
        </p:spPr>
        <p:txBody>
          <a:bodyPr wrap="square" rtlCol="0">
            <a:spAutoFit/>
          </a:bodyPr>
          <a:lstStyle/>
          <a:p>
            <a:r>
              <a:rPr lang="pl-PL" sz="2000" b="1" dirty="0" smtClean="0">
                <a:latin typeface="Times New Roman" pitchFamily="18" charset="0"/>
                <a:cs typeface="Times New Roman" pitchFamily="18" charset="0"/>
              </a:rPr>
              <a:t>Endogenne:</a:t>
            </a:r>
          </a:p>
          <a:p>
            <a:endParaRPr lang="pl-PL" sz="2000" b="1" dirty="0" smtClean="0">
              <a:latin typeface="Times New Roman" pitchFamily="18" charset="0"/>
              <a:cs typeface="Times New Roman" pitchFamily="18" charset="0"/>
            </a:endParaRPr>
          </a:p>
          <a:p>
            <a:pPr>
              <a:buFontTx/>
              <a:buChar char="-"/>
            </a:pPr>
            <a:r>
              <a:rPr lang="pl-PL" sz="2000" dirty="0">
                <a:latin typeface="Times New Roman" pitchFamily="18" charset="0"/>
                <a:cs typeface="Times New Roman" pitchFamily="18" charset="0"/>
              </a:rPr>
              <a:t>n</a:t>
            </a:r>
            <a:r>
              <a:rPr lang="pl-PL" sz="2000" dirty="0" smtClean="0">
                <a:latin typeface="Times New Roman" pitchFamily="18" charset="0"/>
                <a:cs typeface="Times New Roman" pitchFamily="18" charset="0"/>
              </a:rPr>
              <a:t>ieprawidłowa budowa anatomiczna narządów aparatu artykulacyjnego </a:t>
            </a:r>
          </a:p>
          <a:p>
            <a:r>
              <a:rPr lang="pl-PL" sz="2000" dirty="0">
                <a:latin typeface="Times New Roman" pitchFamily="18" charset="0"/>
                <a:cs typeface="Times New Roman" pitchFamily="18" charset="0"/>
              </a:rPr>
              <a:t>(</a:t>
            </a:r>
            <a:r>
              <a:rPr lang="pl-PL" sz="2000" dirty="0" smtClean="0">
                <a:latin typeface="Times New Roman" pitchFamily="18" charset="0"/>
                <a:cs typeface="Times New Roman" pitchFamily="18" charset="0"/>
              </a:rPr>
              <a:t>gł. wady budowy języka, np. ankyloglosja, makroglosja, oraz podniebienia, m.in.: rozszczepy, podniebienie gotyckie wady zgryzu</a:t>
            </a:r>
          </a:p>
          <a:p>
            <a:r>
              <a:rPr lang="pl-PL" sz="2000" dirty="0" smtClean="0">
                <a:latin typeface="Times New Roman" pitchFamily="18" charset="0"/>
                <a:cs typeface="Times New Roman" pitchFamily="18" charset="0"/>
              </a:rPr>
              <a:t> i anomalie zębowe)</a:t>
            </a:r>
          </a:p>
          <a:p>
            <a:endParaRPr lang="pl-PL" sz="2000" dirty="0" smtClean="0">
              <a:latin typeface="Times New Roman" pitchFamily="18" charset="0"/>
              <a:cs typeface="Times New Roman" pitchFamily="18" charset="0"/>
            </a:endParaRPr>
          </a:p>
          <a:p>
            <a:pPr>
              <a:buFontTx/>
              <a:buChar char="-"/>
            </a:pP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wady budowy lub funkcjonowania narządu słuchu, a w ich wyniku niedosłuch;</a:t>
            </a:r>
          </a:p>
          <a:p>
            <a:pPr>
              <a:buFontTx/>
              <a:buChar char="-"/>
            </a:pPr>
            <a:endParaRPr lang="pl-PL" sz="2000" dirty="0" smtClean="0">
              <a:latin typeface="Times New Roman" pitchFamily="18" charset="0"/>
              <a:cs typeface="Times New Roman" pitchFamily="18" charset="0"/>
            </a:endParaRPr>
          </a:p>
          <a:p>
            <a:pPr>
              <a:buFontTx/>
              <a:buChar char="-"/>
            </a:pP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nieprawidłowa budowa, lub funkcjonowanie krtani (dot. cechy dźwięczności );</a:t>
            </a:r>
          </a:p>
          <a:p>
            <a:pPr>
              <a:buFontTx/>
              <a:buChar char="-"/>
            </a:pPr>
            <a:endParaRPr lang="pl-PL" sz="2000" dirty="0" smtClean="0">
              <a:latin typeface="Times New Roman" pitchFamily="18" charset="0"/>
              <a:cs typeface="Times New Roman" pitchFamily="18" charset="0"/>
            </a:endParaRPr>
          </a:p>
          <a:p>
            <a:pPr>
              <a:buFontTx/>
              <a:buChar char="-"/>
            </a:pP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obniżona sprawność narządów aparatu artykulacyjnego (gł. języka), lub dysfunkcje w jego obrębie;</a:t>
            </a:r>
          </a:p>
          <a:p>
            <a:pPr>
              <a:buFontTx/>
              <a:buChar char="-"/>
            </a:pPr>
            <a:endParaRPr lang="pl-PL" sz="2000" dirty="0" smtClean="0">
              <a:latin typeface="Times New Roman" pitchFamily="18" charset="0"/>
              <a:cs typeface="Times New Roman" pitchFamily="18" charset="0"/>
            </a:endParaRPr>
          </a:p>
          <a:p>
            <a:pPr>
              <a:buFontTx/>
              <a:buChar char="-"/>
            </a:pPr>
            <a:r>
              <a:rPr lang="pl-PL" sz="2000" dirty="0">
                <a:latin typeface="Times New Roman" pitchFamily="18" charset="0"/>
                <a:cs typeface="Times New Roman" pitchFamily="18" charset="0"/>
              </a:rPr>
              <a:t> </a:t>
            </a:r>
            <a:r>
              <a:rPr lang="pl-PL" sz="2000" dirty="0" smtClean="0">
                <a:latin typeface="Times New Roman" pitchFamily="18" charset="0"/>
                <a:cs typeface="Times New Roman" pitchFamily="18" charset="0"/>
              </a:rPr>
              <a:t>nieprawidłowe nawyki ruchowe w przebiegu czynności odgryzania, żucia, połykania, oddychania.</a:t>
            </a:r>
            <a:endParaRPr lang="pl-PL"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1670" y="428604"/>
            <a:ext cx="5572164" cy="646331"/>
          </a:xfrm>
          <a:prstGeom prst="rect">
            <a:avLst/>
          </a:prstGeom>
          <a:noFill/>
        </p:spPr>
        <p:txBody>
          <a:bodyPr wrap="square" rtlCol="0">
            <a:spAutoFit/>
          </a:bodyPr>
          <a:lstStyle/>
          <a:p>
            <a:r>
              <a:rPr lang="pl-PL" sz="3600" dirty="0" smtClean="0">
                <a:latin typeface="Times New Roman" pitchFamily="18" charset="0"/>
                <a:cs typeface="Times New Roman" pitchFamily="18" charset="0"/>
              </a:rPr>
              <a:t>Wady budowy języka:</a:t>
            </a:r>
            <a:endParaRPr lang="pl-PL" sz="3600" dirty="0">
              <a:latin typeface="Times New Roman" pitchFamily="18" charset="0"/>
              <a:cs typeface="Times New Roman" pitchFamily="18" charset="0"/>
            </a:endParaRPr>
          </a:p>
        </p:txBody>
      </p:sp>
      <p:pic>
        <p:nvPicPr>
          <p:cNvPr id="22530" name="Picture 2" descr="C:\Users\as\Desktop\wedzidelko.jpg"/>
          <p:cNvPicPr>
            <a:picLocks noChangeAspect="1" noChangeArrowheads="1"/>
          </p:cNvPicPr>
          <p:nvPr/>
        </p:nvPicPr>
        <p:blipFill>
          <a:blip r:embed="rId2"/>
          <a:srcRect/>
          <a:stretch>
            <a:fillRect/>
          </a:stretch>
        </p:blipFill>
        <p:spPr bwMode="auto">
          <a:xfrm>
            <a:off x="857224" y="1500174"/>
            <a:ext cx="2874270" cy="3148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1" name="Picture 3" descr="C:\Users\as\Desktop\c177a9970000e9434c30c9ca.jpg"/>
          <p:cNvPicPr>
            <a:picLocks noChangeAspect="1" noChangeArrowheads="1"/>
          </p:cNvPicPr>
          <p:nvPr/>
        </p:nvPicPr>
        <p:blipFill>
          <a:blip r:embed="rId3"/>
          <a:srcRect/>
          <a:stretch>
            <a:fillRect/>
          </a:stretch>
        </p:blipFill>
        <p:spPr bwMode="auto">
          <a:xfrm>
            <a:off x="5357818" y="1500174"/>
            <a:ext cx="2571768" cy="3225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ole tekstowe 4"/>
          <p:cNvSpPr txBox="1"/>
          <p:nvPr/>
        </p:nvSpPr>
        <p:spPr>
          <a:xfrm>
            <a:off x="928662" y="5429264"/>
            <a:ext cx="3214710" cy="646331"/>
          </a:xfrm>
          <a:prstGeom prst="rect">
            <a:avLst/>
          </a:prstGeom>
          <a:noFill/>
        </p:spPr>
        <p:txBody>
          <a:bodyPr wrap="square" rtlCol="0">
            <a:spAutoFit/>
          </a:bodyPr>
          <a:lstStyle/>
          <a:p>
            <a:r>
              <a:rPr lang="pl-PL" b="1" dirty="0" smtClean="0">
                <a:latin typeface="Times New Roman" pitchFamily="18" charset="0"/>
                <a:cs typeface="Times New Roman" pitchFamily="18" charset="0"/>
              </a:rPr>
              <a:t>Ankyloglosja-</a:t>
            </a:r>
          </a:p>
          <a:p>
            <a:r>
              <a:rPr lang="pl-PL" b="1" dirty="0" smtClean="0">
                <a:latin typeface="Times New Roman" pitchFamily="18" charset="0"/>
                <a:cs typeface="Times New Roman" pitchFamily="18" charset="0"/>
              </a:rPr>
              <a:t>zbyt krótkie wędzidełko</a:t>
            </a:r>
            <a:endParaRPr lang="pl-PL" b="1" dirty="0">
              <a:latin typeface="Times New Roman" pitchFamily="18" charset="0"/>
              <a:cs typeface="Times New Roman" pitchFamily="18" charset="0"/>
            </a:endParaRPr>
          </a:p>
        </p:txBody>
      </p:sp>
      <p:sp>
        <p:nvSpPr>
          <p:cNvPr id="6" name="pole tekstowe 5"/>
          <p:cNvSpPr txBox="1"/>
          <p:nvPr/>
        </p:nvSpPr>
        <p:spPr>
          <a:xfrm>
            <a:off x="5857884" y="5572140"/>
            <a:ext cx="2643206"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Makroglosja</a:t>
            </a:r>
            <a:endParaRPr lang="pl-PL"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357290" y="642918"/>
            <a:ext cx="6072230" cy="646331"/>
          </a:xfrm>
          <a:prstGeom prst="rect">
            <a:avLst/>
          </a:prstGeom>
          <a:noFill/>
        </p:spPr>
        <p:txBody>
          <a:bodyPr wrap="square" rtlCol="0">
            <a:spAutoFit/>
          </a:bodyPr>
          <a:lstStyle/>
          <a:p>
            <a:pPr algn="ctr"/>
            <a:r>
              <a:rPr lang="pl-PL" sz="3600" dirty="0" smtClean="0">
                <a:latin typeface="Times New Roman" pitchFamily="18" charset="0"/>
                <a:cs typeface="Times New Roman" pitchFamily="18" charset="0"/>
              </a:rPr>
              <a:t>Wady budowy podniebienia:</a:t>
            </a:r>
            <a:endParaRPr lang="pl-PL" sz="3600" dirty="0">
              <a:latin typeface="Times New Roman" pitchFamily="18" charset="0"/>
              <a:cs typeface="Times New Roman" pitchFamily="18" charset="0"/>
            </a:endParaRPr>
          </a:p>
        </p:txBody>
      </p:sp>
      <p:pic>
        <p:nvPicPr>
          <p:cNvPr id="23554" name="Picture 2" descr="C:\Users\as\Desktop\e.jpg"/>
          <p:cNvPicPr>
            <a:picLocks noChangeAspect="1" noChangeArrowheads="1"/>
          </p:cNvPicPr>
          <p:nvPr/>
        </p:nvPicPr>
        <p:blipFill>
          <a:blip r:embed="rId2"/>
          <a:srcRect/>
          <a:stretch>
            <a:fillRect/>
          </a:stretch>
        </p:blipFill>
        <p:spPr bwMode="auto">
          <a:xfrm>
            <a:off x="928662" y="1928802"/>
            <a:ext cx="2428892" cy="3647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5" name="Picture 3" descr="C:\Users\as\Desktop\war.jpg"/>
          <p:cNvPicPr>
            <a:picLocks noChangeAspect="1" noChangeArrowheads="1"/>
          </p:cNvPicPr>
          <p:nvPr/>
        </p:nvPicPr>
        <p:blipFill>
          <a:blip r:embed="rId3"/>
          <a:srcRect/>
          <a:stretch>
            <a:fillRect/>
          </a:stretch>
        </p:blipFill>
        <p:spPr bwMode="auto">
          <a:xfrm>
            <a:off x="4500562" y="2000240"/>
            <a:ext cx="3611578" cy="3086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ole tekstowe 4"/>
          <p:cNvSpPr txBox="1"/>
          <p:nvPr/>
        </p:nvSpPr>
        <p:spPr>
          <a:xfrm>
            <a:off x="857224" y="6000768"/>
            <a:ext cx="2786082"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Rozszczep podniebienia</a:t>
            </a:r>
            <a:endParaRPr lang="pl-PL" b="1" dirty="0">
              <a:latin typeface="Times New Roman" pitchFamily="18" charset="0"/>
              <a:cs typeface="Times New Roman" pitchFamily="18" charset="0"/>
            </a:endParaRPr>
          </a:p>
        </p:txBody>
      </p:sp>
      <p:sp>
        <p:nvSpPr>
          <p:cNvPr id="6" name="pole tekstowe 5"/>
          <p:cNvSpPr txBox="1"/>
          <p:nvPr/>
        </p:nvSpPr>
        <p:spPr>
          <a:xfrm>
            <a:off x="5786446" y="5786454"/>
            <a:ext cx="3214710"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Rozszczep wargi</a:t>
            </a:r>
            <a:endParaRPr lang="pl-PL"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s\Desktop\zeb.jpg"/>
          <p:cNvPicPr>
            <a:picLocks noChangeAspect="1" noChangeArrowheads="1"/>
          </p:cNvPicPr>
          <p:nvPr/>
        </p:nvPicPr>
        <p:blipFill>
          <a:blip r:embed="rId2"/>
          <a:srcRect/>
          <a:stretch>
            <a:fillRect/>
          </a:stretch>
        </p:blipFill>
        <p:spPr bwMode="auto">
          <a:xfrm>
            <a:off x="1142976" y="571480"/>
            <a:ext cx="5036529" cy="1838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pole tekstowe 2"/>
          <p:cNvSpPr txBox="1"/>
          <p:nvPr/>
        </p:nvSpPr>
        <p:spPr>
          <a:xfrm>
            <a:off x="6572264" y="1214422"/>
            <a:ext cx="2143140" cy="369332"/>
          </a:xfrm>
          <a:prstGeom prst="rect">
            <a:avLst/>
          </a:prstGeom>
          <a:noFill/>
        </p:spPr>
        <p:txBody>
          <a:bodyPr wrap="square" rtlCol="0">
            <a:spAutoFit/>
          </a:bodyPr>
          <a:lstStyle/>
          <a:p>
            <a:r>
              <a:rPr lang="pl-PL" b="1" dirty="0" smtClean="0">
                <a:latin typeface="Times New Roman" pitchFamily="18" charset="0"/>
                <a:cs typeface="Times New Roman" pitchFamily="18" charset="0"/>
              </a:rPr>
              <a:t>Anomalie zębowe</a:t>
            </a:r>
            <a:endParaRPr lang="pl-PL" b="1" dirty="0">
              <a:latin typeface="Times New Roman" pitchFamily="18" charset="0"/>
              <a:cs typeface="Times New Roman" pitchFamily="18" charset="0"/>
            </a:endParaRPr>
          </a:p>
        </p:txBody>
      </p:sp>
      <p:pic>
        <p:nvPicPr>
          <p:cNvPr id="24579" name="Picture 3" descr="C:\Users\as\Desktop\Fot.1_zapobieg.jpg"/>
          <p:cNvPicPr>
            <a:picLocks noChangeAspect="1" noChangeArrowheads="1"/>
          </p:cNvPicPr>
          <p:nvPr/>
        </p:nvPicPr>
        <p:blipFill>
          <a:blip r:embed="rId3"/>
          <a:srcRect/>
          <a:stretch>
            <a:fillRect/>
          </a:stretch>
        </p:blipFill>
        <p:spPr bwMode="auto">
          <a:xfrm>
            <a:off x="5000628" y="3571876"/>
            <a:ext cx="3538415" cy="2659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ole tekstowe 4"/>
          <p:cNvSpPr txBox="1"/>
          <p:nvPr/>
        </p:nvSpPr>
        <p:spPr>
          <a:xfrm>
            <a:off x="214282" y="3857628"/>
            <a:ext cx="4429156" cy="2554545"/>
          </a:xfrm>
          <a:prstGeom prst="rect">
            <a:avLst/>
          </a:prstGeom>
          <a:noFill/>
        </p:spPr>
        <p:txBody>
          <a:bodyPr wrap="square" rtlCol="0">
            <a:spAutoFit/>
          </a:bodyPr>
          <a:lstStyle/>
          <a:p>
            <a:pPr algn="ctr"/>
            <a:r>
              <a:rPr lang="pl-PL" sz="2000" b="1" dirty="0" smtClean="0">
                <a:latin typeface="Times New Roman" pitchFamily="18" charset="0"/>
                <a:cs typeface="Times New Roman" pitchFamily="18" charset="0"/>
              </a:rPr>
              <a:t>Podniebienie gotyckie często towarzyszy zgryzowi otwartemu. Jest to patologiczne ustawienie zębów dolnych i górnych, charakteryzujące się tym, że zęby dolnej szczęki nie schodzą się z zębami szczęki górnej. Odległość między nimi dochodzić może nawet do 20 cm.</a:t>
            </a:r>
            <a:endParaRPr lang="pl-PL"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85720" y="1571612"/>
            <a:ext cx="7929586" cy="2308324"/>
          </a:xfrm>
          <a:prstGeom prst="rect">
            <a:avLst/>
          </a:prstGeom>
          <a:noFill/>
        </p:spPr>
        <p:txBody>
          <a:bodyPr wrap="square" rtlCol="0">
            <a:spAutoFit/>
          </a:bodyPr>
          <a:lstStyle/>
          <a:p>
            <a:r>
              <a:rPr lang="pl-PL" sz="4800" b="1" dirty="0" smtClean="0">
                <a:latin typeface="Times New Roman" pitchFamily="18" charset="0"/>
                <a:cs typeface="Times New Roman" pitchFamily="18" charset="0"/>
              </a:rPr>
              <a:t>1. </a:t>
            </a:r>
            <a:r>
              <a:rPr lang="pl-PL" sz="4800" dirty="0" smtClean="0">
                <a:latin typeface="Times New Roman" pitchFamily="18" charset="0"/>
                <a:cs typeface="Times New Roman" pitchFamily="18" charset="0"/>
              </a:rPr>
              <a:t>Przebieg ciąży</a:t>
            </a:r>
          </a:p>
          <a:p>
            <a:r>
              <a:rPr lang="pl-PL" sz="4800" b="1" dirty="0" smtClean="0">
                <a:latin typeface="Times New Roman" pitchFamily="18" charset="0"/>
                <a:cs typeface="Times New Roman" pitchFamily="18" charset="0"/>
              </a:rPr>
              <a:t>2. </a:t>
            </a:r>
            <a:r>
              <a:rPr lang="pl-PL" sz="4800" dirty="0" smtClean="0">
                <a:latin typeface="Times New Roman" pitchFamily="18" charset="0"/>
                <a:cs typeface="Times New Roman" pitchFamily="18" charset="0"/>
              </a:rPr>
              <a:t>Poród</a:t>
            </a:r>
          </a:p>
          <a:p>
            <a:r>
              <a:rPr lang="pl-PL" sz="4800" b="1" dirty="0" smtClean="0">
                <a:latin typeface="Times New Roman" pitchFamily="18" charset="0"/>
                <a:cs typeface="Times New Roman" pitchFamily="18" charset="0"/>
              </a:rPr>
              <a:t>3. </a:t>
            </a:r>
            <a:r>
              <a:rPr lang="pl-PL" sz="4800" dirty="0" smtClean="0">
                <a:latin typeface="Times New Roman" pitchFamily="18" charset="0"/>
                <a:cs typeface="Times New Roman" pitchFamily="18" charset="0"/>
              </a:rPr>
              <a:t>Stan dziecka po urodzeniu</a:t>
            </a:r>
            <a:endParaRPr lang="pl-PL" sz="4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85786" y="785794"/>
            <a:ext cx="7143800" cy="2677656"/>
          </a:xfrm>
          <a:prstGeom prst="rect">
            <a:avLst/>
          </a:prstGeom>
          <a:noFill/>
        </p:spPr>
        <p:txBody>
          <a:bodyPr wrap="square" rtlCol="0">
            <a:spAutoFit/>
          </a:bodyPr>
          <a:lstStyle/>
          <a:p>
            <a:r>
              <a:rPr lang="pl-PL" sz="2400" b="1" dirty="0" smtClean="0">
                <a:latin typeface="Times New Roman" pitchFamily="18" charset="0"/>
                <a:cs typeface="Times New Roman" pitchFamily="18" charset="0"/>
              </a:rPr>
              <a:t>Egzogenne:</a:t>
            </a:r>
          </a:p>
          <a:p>
            <a:endParaRPr lang="pl-PL" sz="2400" b="1" dirty="0" smtClean="0">
              <a:latin typeface="Times New Roman" pitchFamily="18" charset="0"/>
              <a:cs typeface="Times New Roman" pitchFamily="18" charset="0"/>
            </a:endParaRPr>
          </a:p>
          <a:p>
            <a:pPr>
              <a:buFontTx/>
              <a:buChar char="-"/>
            </a:pPr>
            <a:r>
              <a:rPr lang="pl-PL" sz="2400" dirty="0">
                <a:latin typeface="Times New Roman" pitchFamily="18" charset="0"/>
                <a:cs typeface="Times New Roman" pitchFamily="18" charset="0"/>
              </a:rPr>
              <a:t>n</a:t>
            </a:r>
            <a:r>
              <a:rPr lang="pl-PL" sz="2400" dirty="0" smtClean="0">
                <a:latin typeface="Times New Roman" pitchFamily="18" charset="0"/>
                <a:cs typeface="Times New Roman" pitchFamily="18" charset="0"/>
              </a:rPr>
              <a:t>ieprawidłowe wzory wymowy u osób z najbliższego otoczenia;</a:t>
            </a:r>
          </a:p>
          <a:p>
            <a:pPr>
              <a:buFontTx/>
              <a:buChar char="-"/>
            </a:pPr>
            <a:endParaRPr lang="pl-PL" sz="2400" dirty="0" smtClean="0">
              <a:latin typeface="Times New Roman" pitchFamily="18" charset="0"/>
              <a:cs typeface="Times New Roman" pitchFamily="18" charset="0"/>
            </a:endParaRPr>
          </a:p>
          <a:p>
            <a:pPr>
              <a:buFontTx/>
              <a:buChar cha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zmuszanie dziecka zbyt wcześnie do wymowy poszczególnych głosek, zazwyczaj głoski „r”</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500166" y="642918"/>
            <a:ext cx="6215106" cy="1569660"/>
          </a:xfrm>
          <a:prstGeom prst="rect">
            <a:avLst/>
          </a:prstGeom>
          <a:noFill/>
        </p:spPr>
        <p:txBody>
          <a:bodyPr wrap="square" rtlCol="0">
            <a:spAutoFit/>
          </a:bodyPr>
          <a:lstStyle/>
          <a:p>
            <a:pPr algn="ctr"/>
            <a:r>
              <a:rPr lang="pl-PL" sz="3200" dirty="0" smtClean="0">
                <a:latin typeface="Times New Roman" pitchFamily="18" charset="0"/>
                <a:cs typeface="Times New Roman" pitchFamily="18" charset="0"/>
              </a:rPr>
              <a:t>SPRAWNOŚĆ BUZI I JĘZYKA W NAJMŁODSZYCH LATACH ŻYCIA</a:t>
            </a:r>
            <a:r>
              <a:rPr lang="pl-PL" dirty="0" smtClean="0"/>
              <a:t>.</a:t>
            </a:r>
            <a:endParaRPr lang="pl-PL" dirty="0"/>
          </a:p>
        </p:txBody>
      </p:sp>
      <p:sp>
        <p:nvSpPr>
          <p:cNvPr id="3" name="pole tekstowe 2"/>
          <p:cNvSpPr txBox="1"/>
          <p:nvPr/>
        </p:nvSpPr>
        <p:spPr>
          <a:xfrm>
            <a:off x="1357290" y="3071810"/>
            <a:ext cx="6500858" cy="2677656"/>
          </a:xfrm>
          <a:prstGeom prst="rect">
            <a:avLst/>
          </a:prstGeom>
          <a:noFill/>
        </p:spPr>
        <p:txBody>
          <a:bodyPr wrap="square" rtlCol="0">
            <a:spAutoFit/>
          </a:bodyPr>
          <a:lstStyle/>
          <a:p>
            <a:pPr algn="ctr"/>
            <a:r>
              <a:rPr lang="pl-PL" sz="2800" dirty="0" smtClean="0">
                <a:latin typeface="Times New Roman" pitchFamily="18" charset="0"/>
                <a:cs typeface="Times New Roman" pitchFamily="18" charset="0"/>
              </a:rPr>
              <a:t>O tym, że złe codzienne nawyki potrafią wpłynąć na złe przygotowanie buzi do mówienia wspominałam. W myśl zasady, że lepiej zapobiegać niż leczyć, chciałabym  podrzucić Wam kilka wątków do przemyślenia.</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42910" y="785794"/>
            <a:ext cx="8001056" cy="4985980"/>
          </a:xfrm>
          <a:prstGeom prst="rect">
            <a:avLst/>
          </a:prstGeom>
          <a:noFill/>
        </p:spPr>
        <p:txBody>
          <a:bodyPr wrap="square" rtlCol="0">
            <a:spAutoFit/>
          </a:bodyPr>
          <a:lstStyle/>
          <a:p>
            <a:pPr algn="ctr"/>
            <a:r>
              <a:rPr lang="pl-PL" sz="3600" b="1" dirty="0" smtClean="0">
                <a:latin typeface="Times New Roman" pitchFamily="18" charset="0"/>
                <a:cs typeface="Times New Roman" pitchFamily="18" charset="0"/>
              </a:rPr>
              <a:t>SMOCZKI</a:t>
            </a:r>
          </a:p>
          <a:p>
            <a:endParaRPr lang="pl-PL" dirty="0" smtClean="0">
              <a:latin typeface="Times New Roman" pitchFamily="18" charset="0"/>
              <a:cs typeface="Times New Roman" pitchFamily="18" charset="0"/>
            </a:endParaRPr>
          </a:p>
          <a:p>
            <a:pPr algn="ctr"/>
            <a:r>
              <a:rPr lang="pl-PL" sz="2400" dirty="0" smtClean="0">
                <a:latin typeface="Times New Roman" pitchFamily="18" charset="0"/>
                <a:cs typeface="Times New Roman" pitchFamily="18" charset="0"/>
              </a:rPr>
              <a:t>Przede wszystkim silikonowe, są przezroczyste, bez zapachu i smaku. Są twardsze niż smoczki lateksowe, a więc maluch musi włożyć więcej wysiłku w ssanie, lepiej zatem rozwijają się mięśnie buzi i języka. </a:t>
            </a:r>
          </a:p>
          <a:p>
            <a:pPr algn="ctr"/>
            <a:endParaRPr lang="pl-PL" sz="2400" dirty="0" smtClean="0">
              <a:latin typeface="Times New Roman" pitchFamily="18" charset="0"/>
              <a:cs typeface="Times New Roman" pitchFamily="18" charset="0"/>
            </a:endParaRPr>
          </a:p>
          <a:p>
            <a:pPr algn="ctr"/>
            <a:r>
              <a:rPr lang="pl-PL" sz="2400" dirty="0" smtClean="0">
                <a:latin typeface="Times New Roman" pitchFamily="18" charset="0"/>
                <a:cs typeface="Times New Roman" pitchFamily="18" charset="0"/>
              </a:rPr>
              <a:t>Anatomiczne, w ich przypadku dolna końcówka, która dotyka języka dziecka  jest spłaszczona, górna wygięta w stronę podniebienia. Smoczek anatomiczny można włożyć dziecku do buzi tylko w jeden sposób – uwypukleniem gumki smoczka ku podniebieniu, niwelują one u dzieci wady zgryzu, łatwiej odzwyczaić ich od ssania.</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1538" y="1214423"/>
            <a:ext cx="6929486" cy="6186309"/>
          </a:xfrm>
          <a:prstGeom prst="rect">
            <a:avLst/>
          </a:prstGeom>
          <a:noFill/>
        </p:spPr>
        <p:txBody>
          <a:bodyPr wrap="square" rtlCol="0">
            <a:spAutoFit/>
          </a:bodyPr>
          <a:lstStyle/>
          <a:p>
            <a:pPr algn="ctr"/>
            <a:r>
              <a:rPr lang="pl-PL" sz="3600" dirty="0" smtClean="0">
                <a:latin typeface="Times New Roman" pitchFamily="18" charset="0"/>
                <a:cs typeface="Times New Roman" pitchFamily="18" charset="0"/>
              </a:rPr>
              <a:t>Długotrwałe karmienie przez smoczek wyłącza z pracy czubek języka i wargi. Brak pracy czubka języka zaburza wymowę głosek t, d, n, s, z, c, dz, a także sz, ż, cz, r, l. Wiotki mięsień warg nie sprzyja prawidłowej wymowie głosek</a:t>
            </a:r>
          </a:p>
          <a:p>
            <a:pPr algn="ctr"/>
            <a:r>
              <a:rPr lang="pl-PL" sz="3600" dirty="0" smtClean="0">
                <a:latin typeface="Times New Roman" pitchFamily="18" charset="0"/>
                <a:cs typeface="Times New Roman" pitchFamily="18" charset="0"/>
              </a:rPr>
              <a:t> p, b, m, oraz f, w. </a:t>
            </a:r>
          </a:p>
          <a:p>
            <a:endParaRPr lang="pl-PL" sz="3600" dirty="0" smtClean="0"/>
          </a:p>
          <a:p>
            <a:endParaRPr lang="pl-PL" sz="3600" dirty="0" smtClean="0"/>
          </a:p>
          <a:p>
            <a:endParaRPr lang="pl-PL"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428604"/>
            <a:ext cx="9787006" cy="4893647"/>
          </a:xfrm>
          <a:prstGeom prst="rect">
            <a:avLst/>
          </a:prstGeom>
          <a:noFill/>
        </p:spPr>
        <p:txBody>
          <a:bodyPr wrap="square" rtlCol="0">
            <a:spAutoFit/>
          </a:bodyPr>
          <a:lstStyle/>
          <a:p>
            <a:pPr algn="ctr"/>
            <a:r>
              <a:rPr lang="pl-PL" sz="3600" b="1" dirty="0" smtClean="0">
                <a:latin typeface="Times New Roman" pitchFamily="18" charset="0"/>
                <a:cs typeface="Times New Roman" pitchFamily="18" charset="0"/>
              </a:rPr>
              <a:t>KIEDY POŻEGNAĆ SIĘ </a:t>
            </a:r>
          </a:p>
          <a:p>
            <a:pPr algn="ctr"/>
            <a:r>
              <a:rPr lang="pl-PL" sz="3600" b="1" dirty="0" smtClean="0">
                <a:latin typeface="Times New Roman" pitchFamily="18" charset="0"/>
                <a:cs typeface="Times New Roman" pitchFamily="18" charset="0"/>
              </a:rPr>
              <a:t>ZE SMOCZKIEM?</a:t>
            </a:r>
          </a:p>
          <a:p>
            <a:endParaRPr lang="pl-PL" sz="2400" dirty="0" smtClean="0">
              <a:latin typeface="Times New Roman" pitchFamily="18" charset="0"/>
              <a:cs typeface="Times New Roman" pitchFamily="18" charset="0"/>
            </a:endParaRPr>
          </a:p>
          <a:p>
            <a:r>
              <a:rPr lang="pl-PL" sz="2400" dirty="0" smtClean="0">
                <a:latin typeface="Times New Roman" pitchFamily="18" charset="0"/>
                <a:cs typeface="Times New Roman" pitchFamily="18" charset="0"/>
              </a:rPr>
              <a:t>Na moment rezygnacji ze smoczka podaje się różne rekomendacje, m.in.:</a:t>
            </a:r>
          </a:p>
          <a:p>
            <a:endParaRPr lang="pl-PL" sz="2400" dirty="0" smtClean="0">
              <a:latin typeface="Times New Roman" pitchFamily="18" charset="0"/>
              <a:cs typeface="Times New Roman" pitchFamily="18" charset="0"/>
            </a:endParaRPr>
          </a:p>
          <a:p>
            <a:pPr>
              <a:buFontTx/>
              <a:buChar char="-"/>
            </a:pPr>
            <a:r>
              <a:rPr lang="pl-PL" sz="2400" dirty="0" smtClean="0">
                <a:latin typeface="Times New Roman" pitchFamily="18" charset="0"/>
                <a:cs typeface="Times New Roman" pitchFamily="18" charset="0"/>
              </a:rPr>
              <a:t> </a:t>
            </a:r>
            <a:r>
              <a:rPr lang="pl-PL" sz="2400" b="1" dirty="0" smtClean="0">
                <a:latin typeface="Times New Roman" pitchFamily="18" charset="0"/>
                <a:cs typeface="Times New Roman" pitchFamily="18" charset="0"/>
              </a:rPr>
              <a:t>3 miesiąc;</a:t>
            </a:r>
          </a:p>
          <a:p>
            <a:pPr>
              <a:buFontTx/>
              <a:buChar char="-"/>
            </a:pPr>
            <a:r>
              <a:rPr lang="pl-PL" sz="2400" dirty="0" smtClean="0">
                <a:latin typeface="Times New Roman" pitchFamily="18" charset="0"/>
                <a:cs typeface="Times New Roman" pitchFamily="18" charset="0"/>
              </a:rPr>
              <a:t> </a:t>
            </a:r>
            <a:r>
              <a:rPr lang="pl-PL" sz="2400" b="1" dirty="0" smtClean="0">
                <a:latin typeface="Times New Roman" pitchFamily="18" charset="0"/>
                <a:cs typeface="Times New Roman" pitchFamily="18" charset="0"/>
              </a:rPr>
              <a:t>5-6 miesiąc </a:t>
            </a:r>
            <a:r>
              <a:rPr lang="pl-PL" sz="2400" dirty="0" smtClean="0">
                <a:latin typeface="Times New Roman" pitchFamily="18" charset="0"/>
                <a:cs typeface="Times New Roman" pitchFamily="18" charset="0"/>
              </a:rPr>
              <a:t>– ze względu na osłabienie odruchu ssania, </a:t>
            </a:r>
          </a:p>
          <a:p>
            <a:r>
              <a:rPr lang="pl-PL" sz="2400" dirty="0" smtClean="0">
                <a:latin typeface="Times New Roman" pitchFamily="18" charset="0"/>
                <a:cs typeface="Times New Roman" pitchFamily="18" charset="0"/>
              </a:rPr>
              <a:t>   a także na dynamiczny rozwój dziecka;</a:t>
            </a:r>
          </a:p>
          <a:p>
            <a:pPr>
              <a:buFontTx/>
              <a:buChar char="-"/>
            </a:pPr>
            <a:r>
              <a:rPr lang="pl-PL" sz="2400" dirty="0" smtClean="0">
                <a:latin typeface="Times New Roman" pitchFamily="18" charset="0"/>
                <a:cs typeface="Times New Roman" pitchFamily="18" charset="0"/>
              </a:rPr>
              <a:t> </a:t>
            </a:r>
            <a:r>
              <a:rPr lang="pl-PL" sz="2400" b="1" dirty="0" smtClean="0">
                <a:latin typeface="Times New Roman" pitchFamily="18" charset="0"/>
                <a:cs typeface="Times New Roman" pitchFamily="18" charset="0"/>
              </a:rPr>
              <a:t>8-9 miesiąc </a:t>
            </a:r>
            <a:r>
              <a:rPr lang="pl-PL" sz="2400" dirty="0" smtClean="0">
                <a:latin typeface="Times New Roman" pitchFamily="18" charset="0"/>
                <a:cs typeface="Times New Roman" pitchFamily="18" charset="0"/>
              </a:rPr>
              <a:t>– dalszy dynamiczny rozwój psychoruchowy dziecka, </a:t>
            </a:r>
          </a:p>
          <a:p>
            <a:r>
              <a:rPr lang="pl-PL" sz="2400" dirty="0" smtClean="0">
                <a:latin typeface="Times New Roman" pitchFamily="18" charset="0"/>
                <a:cs typeface="Times New Roman" pitchFamily="18" charset="0"/>
              </a:rPr>
              <a:t>  oraz pełniejsze uzębienie;</a:t>
            </a:r>
          </a:p>
          <a:p>
            <a:pPr>
              <a:buFontTx/>
              <a:buChar char="-"/>
            </a:pPr>
            <a:r>
              <a:rPr lang="pl-PL" sz="2400" dirty="0" smtClean="0">
                <a:latin typeface="Times New Roman" pitchFamily="18" charset="0"/>
                <a:cs typeface="Times New Roman" pitchFamily="18" charset="0"/>
              </a:rPr>
              <a:t> </a:t>
            </a:r>
            <a:r>
              <a:rPr lang="pl-PL" sz="2400" b="1" dirty="0" smtClean="0">
                <a:latin typeface="Times New Roman" pitchFamily="18" charset="0"/>
                <a:cs typeface="Times New Roman" pitchFamily="18" charset="0"/>
              </a:rPr>
              <a:t>12 miesiąc </a:t>
            </a:r>
            <a:r>
              <a:rPr lang="pl-PL" sz="2400" dirty="0" smtClean="0">
                <a:latin typeface="Times New Roman" pitchFamily="18" charset="0"/>
                <a:cs typeface="Times New Roman" pitchFamily="18" charset="0"/>
              </a:rPr>
              <a:t>– wygasanie odruchu ssania, okres intensywnego</a:t>
            </a:r>
          </a:p>
          <a:p>
            <a:r>
              <a:rPr lang="pl-PL" sz="2400" dirty="0" smtClean="0">
                <a:latin typeface="Times New Roman" pitchFamily="18" charset="0"/>
                <a:cs typeface="Times New Roman" pitchFamily="18" charset="0"/>
              </a:rPr>
              <a:t>   rozwoju mowy.</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85720" y="1000108"/>
            <a:ext cx="8286776" cy="4832092"/>
          </a:xfrm>
          <a:prstGeom prst="rect">
            <a:avLst/>
          </a:prstGeom>
          <a:noFill/>
        </p:spPr>
        <p:txBody>
          <a:bodyPr wrap="square" rtlCol="0">
            <a:spAutoFit/>
          </a:bodyPr>
          <a:lstStyle/>
          <a:p>
            <a:pPr algn="ctr"/>
            <a:r>
              <a:rPr lang="pl-PL" sz="2800" dirty="0" smtClean="0">
                <a:latin typeface="Times New Roman" pitchFamily="18" charset="0"/>
                <a:cs typeface="Times New Roman" pitchFamily="18" charset="0"/>
              </a:rPr>
              <a:t>Smoczek jako uspokajacz!</a:t>
            </a:r>
          </a:p>
          <a:p>
            <a:pPr algn="ctr"/>
            <a:endParaRPr lang="pl-PL" sz="2800" dirty="0" smtClean="0">
              <a:latin typeface="Times New Roman" pitchFamily="18" charset="0"/>
              <a:cs typeface="Times New Roman" pitchFamily="18" charset="0"/>
            </a:endParaRPr>
          </a:p>
          <a:p>
            <a:pPr algn="ctr"/>
            <a:r>
              <a:rPr lang="pl-PL" sz="2800" dirty="0" smtClean="0">
                <a:latin typeface="Times New Roman" pitchFamily="18" charset="0"/>
                <a:cs typeface="Times New Roman" pitchFamily="18" charset="0"/>
              </a:rPr>
              <a:t>Max do 1 urodzin!</a:t>
            </a:r>
          </a:p>
          <a:p>
            <a:pPr algn="ctr"/>
            <a:endParaRPr lang="pl-PL" sz="2800" dirty="0" smtClean="0">
              <a:latin typeface="Times New Roman" pitchFamily="18" charset="0"/>
              <a:cs typeface="Times New Roman" pitchFamily="18" charset="0"/>
            </a:endParaRPr>
          </a:p>
          <a:p>
            <a:pPr algn="ctr"/>
            <a:r>
              <a:rPr lang="pl-PL" sz="2800" dirty="0" smtClean="0">
                <a:latin typeface="Times New Roman" pitchFamily="18" charset="0"/>
                <a:cs typeface="Times New Roman" pitchFamily="18" charset="0"/>
              </a:rPr>
              <a:t>Decyzja dość trudna? </a:t>
            </a:r>
          </a:p>
          <a:p>
            <a:pPr algn="ctr"/>
            <a:endParaRPr lang="pl-PL" sz="2800" dirty="0" smtClean="0">
              <a:latin typeface="Times New Roman" pitchFamily="18" charset="0"/>
              <a:cs typeface="Times New Roman" pitchFamily="18" charset="0"/>
            </a:endParaRPr>
          </a:p>
          <a:p>
            <a:pPr algn="ctr"/>
            <a:r>
              <a:rPr lang="pl-PL" sz="2800" dirty="0" smtClean="0">
                <a:latin typeface="Times New Roman" pitchFamily="18" charset="0"/>
                <a:cs typeface="Times New Roman" pitchFamily="18" charset="0"/>
              </a:rPr>
              <a:t>Ssanie smoczka nie powinno być normą!</a:t>
            </a:r>
          </a:p>
          <a:p>
            <a:pPr algn="ctr"/>
            <a:endParaRPr lang="pl-PL" sz="2800" dirty="0" smtClean="0">
              <a:latin typeface="Times New Roman" pitchFamily="18" charset="0"/>
              <a:cs typeface="Times New Roman" pitchFamily="18" charset="0"/>
            </a:endParaRPr>
          </a:p>
          <a:p>
            <a:pPr algn="ctr"/>
            <a:r>
              <a:rPr lang="pl-PL" sz="2800" dirty="0" smtClean="0">
                <a:latin typeface="Times New Roman" pitchFamily="18" charset="0"/>
                <a:cs typeface="Times New Roman" pitchFamily="18" charset="0"/>
              </a:rPr>
              <a:t>Świadome i mądre postępowanie , wymagające konsekwencji i zdeterminowania, wpłynie pozytywnie na rozwój dziecka!</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57224" y="1071546"/>
            <a:ext cx="4000528" cy="4893647"/>
          </a:xfrm>
          <a:prstGeom prst="rect">
            <a:avLst/>
          </a:prstGeom>
          <a:noFill/>
        </p:spPr>
        <p:txBody>
          <a:bodyPr wrap="square" rtlCol="0">
            <a:spAutoFit/>
          </a:bodyPr>
          <a:lstStyle/>
          <a:p>
            <a:pPr algn="ctr"/>
            <a:r>
              <a:rPr lang="pl-PL" sz="2400" b="1" dirty="0" smtClean="0">
                <a:latin typeface="Times New Roman" pitchFamily="18" charset="0"/>
                <a:cs typeface="Times New Roman" pitchFamily="18" charset="0"/>
              </a:rPr>
              <a:t>Kubeczki</a:t>
            </a:r>
          </a:p>
          <a:p>
            <a:pPr algn="ctr"/>
            <a:endParaRPr lang="pl-PL" dirty="0" smtClean="0">
              <a:latin typeface="Times New Roman" pitchFamily="18" charset="0"/>
              <a:cs typeface="Times New Roman" pitchFamily="18" charset="0"/>
            </a:endParaRPr>
          </a:p>
          <a:p>
            <a:pPr algn="ctr"/>
            <a:r>
              <a:rPr lang="pl-PL" dirty="0" smtClean="0">
                <a:latin typeface="Times New Roman" pitchFamily="18" charset="0"/>
                <a:cs typeface="Times New Roman" pitchFamily="18" charset="0"/>
              </a:rPr>
              <a:t>O ile to możliwe jak najszybciej przyzwyczajajmy dziecko do picia z kubeczka. Jeśli nie przemawiają do Was argumenty o sprawności aparatu artykulacyjnego, to może przemówią argumenty praktyczne: gdziekolwiek wybieracie się z dzieckiem macie z głowy zabieranie ze sobą tych wszystkich akcesoriów do picia. Dziecko potrafiące pić z kubeczka poradzi sobie zarówno na spotkaniu rodzinnym, jak i w restauracji. A jeśli do tego szybko opanuje sztukę samodzielnego picia (a potrafią to już nawet roczne dzieci) będziecie mieć częściej wolne ręce :)</a:t>
            </a:r>
            <a:endParaRPr lang="pl-PL" dirty="0">
              <a:latin typeface="Times New Roman" pitchFamily="18" charset="0"/>
              <a:cs typeface="Times New Roman" pitchFamily="18" charset="0"/>
            </a:endParaRPr>
          </a:p>
        </p:txBody>
      </p:sp>
      <p:pic>
        <p:nvPicPr>
          <p:cNvPr id="1026" name="Picture 2" descr="C:\Users\as\Desktop\n_provale_niebieski.jpg"/>
          <p:cNvPicPr>
            <a:picLocks noChangeAspect="1" noChangeArrowheads="1"/>
          </p:cNvPicPr>
          <p:nvPr/>
        </p:nvPicPr>
        <p:blipFill>
          <a:blip r:embed="rId2"/>
          <a:srcRect/>
          <a:stretch>
            <a:fillRect/>
          </a:stretch>
        </p:blipFill>
        <p:spPr bwMode="auto">
          <a:xfrm>
            <a:off x="5214942" y="1643050"/>
            <a:ext cx="3552836" cy="3552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357554" y="928670"/>
            <a:ext cx="5000660" cy="5016758"/>
          </a:xfrm>
          <a:prstGeom prst="rect">
            <a:avLst/>
          </a:prstGeom>
          <a:noFill/>
        </p:spPr>
        <p:txBody>
          <a:bodyPr wrap="square" rtlCol="0">
            <a:spAutoFit/>
          </a:bodyPr>
          <a:lstStyle/>
          <a:p>
            <a:pPr algn="ctr"/>
            <a:r>
              <a:rPr lang="pl-PL" sz="2000" b="1" dirty="0" smtClean="0">
                <a:latin typeface="Times New Roman" pitchFamily="18" charset="0"/>
                <a:cs typeface="Times New Roman" pitchFamily="18" charset="0"/>
              </a:rPr>
              <a:t>Butelki ze smoczkiem</a:t>
            </a:r>
          </a:p>
          <a:p>
            <a:pPr algn="ctr"/>
            <a:endParaRPr lang="pl-PL" sz="2000" dirty="0" smtClean="0">
              <a:latin typeface="Times New Roman" pitchFamily="18" charset="0"/>
              <a:cs typeface="Times New Roman" pitchFamily="18" charset="0"/>
            </a:endParaRPr>
          </a:p>
          <a:p>
            <a:pPr algn="ctr"/>
            <a:r>
              <a:rPr lang="pl-PL" sz="2000" dirty="0" smtClean="0">
                <a:latin typeface="Times New Roman" pitchFamily="18" charset="0"/>
                <a:cs typeface="Times New Roman" pitchFamily="18" charset="0"/>
              </a:rPr>
              <a:t>W pierwszych miesiącach życia dziecka – nieodzowne jeśli karmimy butelką, albo podajemy inne napoje. Ale etap butelek można całkowicie ominąć. Na przykład jeśli „książkowo” karmi się piersią (do szóstego miesiąca życia wyłącznie piersią) butelki mogą okazać się zupełnie niepotrzebne. Jeśli jednak wybieramy butelkę, to starajmy się, aby smoczek przypominał kształtem naszą pierś, a właściwie brodawkę, wymieniajmy smoczki regularnie – zgodnie z zaleceniami producenta. Od szóstego miesiąca życia, albo ciut później, kiedy dziecko już pewnie siedzi starajmy się stopniowo wprowadzać inne naczynia do picia. </a:t>
            </a:r>
            <a:endParaRPr lang="pl-PL" sz="2000" dirty="0">
              <a:latin typeface="Times New Roman" pitchFamily="18" charset="0"/>
              <a:cs typeface="Times New Roman" pitchFamily="18" charset="0"/>
            </a:endParaRPr>
          </a:p>
        </p:txBody>
      </p:sp>
      <p:pic>
        <p:nvPicPr>
          <p:cNvPr id="3" name="Picture 4" descr="C:\Users\as\Desktop\n_miodus_thumb.png"/>
          <p:cNvPicPr>
            <a:picLocks noChangeAspect="1" noChangeArrowheads="1"/>
          </p:cNvPicPr>
          <p:nvPr/>
        </p:nvPicPr>
        <p:blipFill>
          <a:blip r:embed="rId2"/>
          <a:srcRect/>
          <a:stretch>
            <a:fillRect/>
          </a:stretch>
        </p:blipFill>
        <p:spPr bwMode="auto">
          <a:xfrm>
            <a:off x="285720" y="2428868"/>
            <a:ext cx="2524134" cy="2524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428828" y="1000108"/>
            <a:ext cx="6715172" cy="5016758"/>
          </a:xfrm>
          <a:prstGeom prst="rect">
            <a:avLst/>
          </a:prstGeom>
          <a:noFill/>
        </p:spPr>
        <p:txBody>
          <a:bodyPr wrap="square" rtlCol="0">
            <a:spAutoFit/>
          </a:bodyPr>
          <a:lstStyle/>
          <a:p>
            <a:pPr algn="ctr"/>
            <a:r>
              <a:rPr lang="pl-PL" sz="2000" b="1" dirty="0" smtClean="0">
                <a:latin typeface="Times New Roman" pitchFamily="18" charset="0"/>
                <a:cs typeface="Times New Roman" pitchFamily="18" charset="0"/>
              </a:rPr>
              <a:t>Plastikowe widelce i łyżeczki</a:t>
            </a:r>
          </a:p>
          <a:p>
            <a:pPr algn="ctr"/>
            <a:endParaRPr lang="pl-PL" sz="2000" dirty="0" smtClean="0">
              <a:latin typeface="Times New Roman" pitchFamily="18" charset="0"/>
              <a:cs typeface="Times New Roman" pitchFamily="18" charset="0"/>
            </a:endParaRPr>
          </a:p>
          <a:p>
            <a:pPr algn="ctr"/>
            <a:r>
              <a:rPr lang="pl-PL" sz="2000" dirty="0" smtClean="0">
                <a:latin typeface="Times New Roman" pitchFamily="18" charset="0"/>
                <a:cs typeface="Times New Roman" pitchFamily="18" charset="0"/>
              </a:rPr>
              <a:t>Mówiąc szczerze nie jestem ich zwolennikiem. Mają jakieś dziwaczne kształty i czasem zupełnie nie przypominają prawdziwych sztućców. Często dziwacznie powyginane bardziej utrudniają niż ułatwiają naukę samodzielnego jedzenia. Nie mówiąc już o tym, że same końcówki bywają grubsze niż końcówki zwykłych sztućców, przez co utrudniają dziecku ściąganie jedzenia. Przy okazji parę słów o technice karmienia łyżeczką. </a:t>
            </a:r>
            <a:r>
              <a:rPr lang="pl-PL" sz="2000" b="1" dirty="0" smtClean="0">
                <a:latin typeface="Times New Roman" pitchFamily="18" charset="0"/>
                <a:cs typeface="Times New Roman" pitchFamily="18" charset="0"/>
              </a:rPr>
              <a:t>Jeśli karmimy dziecko łyżeczką, starajmy się nie wycierać jedzenia z łyżeczki o jego górną wargę. Wkładamy łyżeczkę do buzi, kładziemy na języku i czekamy, aż dziecko samo zamknie usta i wówczas powoli wysuwamy łyżeczkę z buzi. </a:t>
            </a:r>
            <a:r>
              <a:rPr lang="pl-PL" sz="2000" dirty="0" smtClean="0">
                <a:latin typeface="Times New Roman" pitchFamily="18" charset="0"/>
                <a:cs typeface="Times New Roman" pitchFamily="18" charset="0"/>
              </a:rPr>
              <a:t>Na początku może być trochę trudno, ale potem pójdzie już łatwiej. I znów mamy kolejny naturalny sposób, aby przygotować buzię dziecka do mówienia.</a:t>
            </a:r>
            <a:endParaRPr lang="pl-PL" sz="2000" dirty="0">
              <a:latin typeface="Times New Roman" pitchFamily="18" charset="0"/>
              <a:cs typeface="Times New Roman" pitchFamily="18" charset="0"/>
            </a:endParaRPr>
          </a:p>
        </p:txBody>
      </p:sp>
      <p:sp>
        <p:nvSpPr>
          <p:cNvPr id="2050" name="AutoShape 2" descr="&amp;lstrok;opatki Mar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1" name="Picture 3" descr="C:\Users\as\Desktop\nx_maroon_2_1.jpg"/>
          <p:cNvPicPr>
            <a:picLocks noChangeAspect="1" noChangeArrowheads="1"/>
          </p:cNvPicPr>
          <p:nvPr/>
        </p:nvPicPr>
        <p:blipFill>
          <a:blip r:embed="rId2"/>
          <a:srcRect/>
          <a:stretch>
            <a:fillRect/>
          </a:stretch>
        </p:blipFill>
        <p:spPr bwMode="auto">
          <a:xfrm>
            <a:off x="214282" y="4643446"/>
            <a:ext cx="1928826"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descr="C:\Users\as\Desktop\n_dr_boehm_duza.jpg"/>
          <p:cNvPicPr>
            <a:picLocks noChangeAspect="1" noChangeArrowheads="1"/>
          </p:cNvPicPr>
          <p:nvPr/>
        </p:nvPicPr>
        <p:blipFill>
          <a:blip r:embed="rId3"/>
          <a:srcRect/>
          <a:stretch>
            <a:fillRect/>
          </a:stretch>
        </p:blipFill>
        <p:spPr bwMode="auto">
          <a:xfrm>
            <a:off x="214282" y="2500306"/>
            <a:ext cx="1928826"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C:\Users\as\Desktop\n_op_soft.jpg"/>
          <p:cNvPicPr>
            <a:picLocks noChangeAspect="1" noChangeArrowheads="1"/>
          </p:cNvPicPr>
          <p:nvPr/>
        </p:nvPicPr>
        <p:blipFill>
          <a:blip r:embed="rId4"/>
          <a:srcRect/>
          <a:stretch>
            <a:fillRect/>
          </a:stretch>
        </p:blipFill>
        <p:spPr bwMode="auto">
          <a:xfrm>
            <a:off x="214282" y="428604"/>
            <a:ext cx="1857356" cy="1857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86116" y="714356"/>
            <a:ext cx="5500726" cy="2677656"/>
          </a:xfrm>
          <a:prstGeom prst="rect">
            <a:avLst/>
          </a:prstGeom>
        </p:spPr>
        <p:txBody>
          <a:bodyPr wrap="square">
            <a:spAutoFit/>
          </a:bodyPr>
          <a:lstStyle/>
          <a:p>
            <a:pPr algn="ctr"/>
            <a:r>
              <a:rPr lang="pl-PL" sz="2800" b="1" dirty="0" smtClean="0">
                <a:latin typeface="Times New Roman" pitchFamily="18" charset="0"/>
                <a:cs typeface="Times New Roman" pitchFamily="18" charset="0"/>
              </a:rPr>
              <a:t>Słomka połączona z imitacją ust; </a:t>
            </a:r>
            <a:r>
              <a:rPr lang="pl-PL" sz="2800" dirty="0" smtClean="0">
                <a:latin typeface="Times New Roman" pitchFamily="18" charset="0"/>
                <a:cs typeface="Times New Roman" pitchFamily="18" charset="0"/>
              </a:rPr>
              <a:t>zabawny sposób na relaks przy ulubionym napoju:</a:t>
            </a:r>
          </a:p>
          <a:p>
            <a:pPr algn="ctr"/>
            <a:r>
              <a:rPr lang="pl-PL" sz="2800" dirty="0" smtClean="0">
                <a:latin typeface="Times New Roman" pitchFamily="18" charset="0"/>
                <a:cs typeface="Times New Roman" pitchFamily="18" charset="0"/>
              </a:rPr>
              <a:t> plastykowe usta zmienią Cię nie do poznania- zachowaj incognito</a:t>
            </a:r>
          </a:p>
          <a:p>
            <a:pPr algn="ctr"/>
            <a:r>
              <a:rPr lang="pl-PL" sz="2800" dirty="0" smtClean="0">
                <a:latin typeface="Times New Roman" pitchFamily="18" charset="0"/>
                <a:cs typeface="Times New Roman" pitchFamily="18" charset="0"/>
              </a:rPr>
              <a:t> podczas lunchu!</a:t>
            </a:r>
            <a:endParaRPr lang="pl-PL" sz="2800" dirty="0">
              <a:latin typeface="Times New Roman" pitchFamily="18" charset="0"/>
              <a:cs typeface="Times New Roman" pitchFamily="18" charset="0"/>
            </a:endParaRPr>
          </a:p>
        </p:txBody>
      </p:sp>
      <p:pic>
        <p:nvPicPr>
          <p:cNvPr id="39938" name="Picture 2" descr="C:\Users\as\Desktop\n_sippin_lips_sma.jpg"/>
          <p:cNvPicPr>
            <a:picLocks noChangeAspect="1" noChangeArrowheads="1"/>
          </p:cNvPicPr>
          <p:nvPr/>
        </p:nvPicPr>
        <p:blipFill>
          <a:blip r:embed="rId2"/>
          <a:srcRect/>
          <a:stretch>
            <a:fillRect/>
          </a:stretch>
        </p:blipFill>
        <p:spPr bwMode="auto">
          <a:xfrm>
            <a:off x="571472" y="523846"/>
            <a:ext cx="2286016"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939" name="Picture 3" descr="C:\Users\as\Desktop\a_okulary_do_picia.jpg"/>
          <p:cNvPicPr>
            <a:picLocks noChangeAspect="1" noChangeArrowheads="1"/>
          </p:cNvPicPr>
          <p:nvPr/>
        </p:nvPicPr>
        <p:blipFill>
          <a:blip r:embed="rId3"/>
          <a:srcRect/>
          <a:stretch>
            <a:fillRect/>
          </a:stretch>
        </p:blipFill>
        <p:spPr bwMode="auto">
          <a:xfrm>
            <a:off x="5929322" y="4000504"/>
            <a:ext cx="2024068" cy="2024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rostokąt 4"/>
          <p:cNvSpPr/>
          <p:nvPr/>
        </p:nvSpPr>
        <p:spPr>
          <a:xfrm>
            <a:off x="357158" y="3643314"/>
            <a:ext cx="5500726" cy="3046988"/>
          </a:xfrm>
          <a:prstGeom prst="rect">
            <a:avLst/>
          </a:prstGeom>
        </p:spPr>
        <p:txBody>
          <a:bodyPr wrap="square">
            <a:spAutoFit/>
          </a:bodyPr>
          <a:lstStyle/>
          <a:p>
            <a:pPr algn="ctr"/>
            <a:r>
              <a:rPr lang="pl-PL" sz="2400" b="1" dirty="0" smtClean="0">
                <a:latin typeface="Times New Roman" pitchFamily="18" charset="0"/>
                <a:cs typeface="Times New Roman" pitchFamily="18" charset="0"/>
              </a:rPr>
              <a:t>Okulary do picia – słomka</a:t>
            </a:r>
          </a:p>
          <a:p>
            <a:pPr algn="ctr"/>
            <a:r>
              <a:rPr lang="pl-PL" sz="2400" dirty="0" smtClean="0">
                <a:latin typeface="Times New Roman" pitchFamily="18" charset="0"/>
                <a:cs typeface="Times New Roman" pitchFamily="18" charset="0"/>
              </a:rPr>
              <a:t>Picie napojów nie musi być nudne! Wystarczy włożyć jeden koniec elastycznej rurki do ust a drugi do szklanki z napojem. Można obserwować jak z każdym łykiem napój wiruje wokół naszych oczu. Doskonała zabawa zarówno dla dzieci jak i dla dorosłych.</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642918"/>
            <a:ext cx="6858048" cy="646331"/>
          </a:xfrm>
          <a:prstGeom prst="rect">
            <a:avLst/>
          </a:prstGeom>
          <a:noFill/>
        </p:spPr>
        <p:txBody>
          <a:bodyPr wrap="square" rtlCol="0">
            <a:spAutoFit/>
          </a:bodyPr>
          <a:lstStyle/>
          <a:p>
            <a:r>
              <a:rPr lang="pl-PL" sz="3600" dirty="0" smtClean="0">
                <a:latin typeface="Times New Roman" pitchFamily="18" charset="0"/>
                <a:cs typeface="Times New Roman" pitchFamily="18" charset="0"/>
              </a:rPr>
              <a:t>I.  Etapy rozwoju mowy dzieci.</a:t>
            </a:r>
            <a:endParaRPr lang="pl-PL" sz="3600" dirty="0">
              <a:latin typeface="Times New Roman" pitchFamily="18" charset="0"/>
              <a:cs typeface="Times New Roman" pitchFamily="18" charset="0"/>
            </a:endParaRPr>
          </a:p>
        </p:txBody>
      </p:sp>
      <p:sp>
        <p:nvSpPr>
          <p:cNvPr id="3" name="pole tekstowe 2"/>
          <p:cNvSpPr txBox="1"/>
          <p:nvPr/>
        </p:nvSpPr>
        <p:spPr>
          <a:xfrm>
            <a:off x="714348" y="2571744"/>
            <a:ext cx="8001056" cy="2308324"/>
          </a:xfrm>
          <a:prstGeom prst="rect">
            <a:avLst/>
          </a:prstGeom>
          <a:noFill/>
        </p:spPr>
        <p:txBody>
          <a:bodyPr wrap="square" rtlCol="0">
            <a:spAutoFit/>
          </a:bodyPr>
          <a:lstStyle/>
          <a:p>
            <a:r>
              <a:rPr lang="pl-PL" sz="2400" dirty="0" smtClean="0">
                <a:latin typeface="Times New Roman" pitchFamily="18" charset="0"/>
                <a:cs typeface="Times New Roman" pitchFamily="18" charset="0"/>
              </a:rPr>
              <a:t>Okresy kształtowania się mowy dziecka (wg L. Kaczmarka):</a:t>
            </a:r>
          </a:p>
          <a:p>
            <a:endParaRPr lang="pl-PL" sz="2400" dirty="0">
              <a:latin typeface="Times New Roman" pitchFamily="18" charset="0"/>
              <a:cs typeface="Times New Roman" pitchFamily="18" charset="0"/>
            </a:endParaRPr>
          </a:p>
          <a:p>
            <a:pPr>
              <a:buFontTx/>
              <a:buChar char="-"/>
            </a:pPr>
            <a:r>
              <a:rPr lang="pl-PL" sz="2400" dirty="0" smtClean="0">
                <a:latin typeface="Times New Roman" pitchFamily="18" charset="0"/>
                <a:cs typeface="Times New Roman" pitchFamily="18" charset="0"/>
              </a:rPr>
              <a:t>Okres melodii (0-1 rok życia)</a:t>
            </a:r>
          </a:p>
          <a:p>
            <a:pPr>
              <a:buFontTx/>
              <a:buChar cha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Okres wyrazu (1-2 rok życia)</a:t>
            </a:r>
          </a:p>
          <a:p>
            <a:pPr>
              <a:buFontTx/>
              <a:buChar cha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Okres zdania ( 2-3 rok życia )</a:t>
            </a:r>
          </a:p>
          <a:p>
            <a:pPr>
              <a:buFontTx/>
              <a:buChar char="-"/>
            </a:pPr>
            <a:r>
              <a:rPr lang="pl-PL" sz="2400" dirty="0">
                <a:latin typeface="Times New Roman" pitchFamily="18" charset="0"/>
                <a:cs typeface="Times New Roman" pitchFamily="18" charset="0"/>
              </a:rPr>
              <a:t> </a:t>
            </a:r>
            <a:r>
              <a:rPr lang="pl-PL" sz="2400" dirty="0" smtClean="0">
                <a:latin typeface="Times New Roman" pitchFamily="18" charset="0"/>
                <a:cs typeface="Times New Roman" pitchFamily="18" charset="0"/>
              </a:rPr>
              <a:t>Okres swoistej mowy dziecięcej (3-7 rok życia)</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285852" y="1000108"/>
            <a:ext cx="6643734" cy="4154984"/>
          </a:xfrm>
          <a:prstGeom prst="rect">
            <a:avLst/>
          </a:prstGeom>
          <a:noFill/>
        </p:spPr>
        <p:txBody>
          <a:bodyPr wrap="square" rtlCol="0">
            <a:spAutoFit/>
          </a:bodyPr>
          <a:lstStyle/>
          <a:p>
            <a:pPr algn="ctr"/>
            <a:r>
              <a:rPr lang="pl-PL" sz="6600" dirty="0" smtClean="0">
                <a:latin typeface="Times New Roman" pitchFamily="18" charset="0"/>
                <a:cs typeface="Times New Roman" pitchFamily="18" charset="0"/>
              </a:rPr>
              <a:t>NO WIĘC JAK USPRAWNIAĆ MOWĘ DZIECKA?</a:t>
            </a:r>
            <a:endParaRPr lang="pl-PL" sz="6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14282" y="1357298"/>
            <a:ext cx="8643998" cy="4154984"/>
          </a:xfrm>
          <a:prstGeom prst="rect">
            <a:avLst/>
          </a:prstGeom>
          <a:noFill/>
        </p:spPr>
        <p:txBody>
          <a:bodyPr wrap="square" rtlCol="0">
            <a:spAutoFit/>
          </a:bodyPr>
          <a:lstStyle/>
          <a:p>
            <a:pPr algn="ctr"/>
            <a:r>
              <a:rPr lang="pl-PL" sz="8800" dirty="0" smtClean="0">
                <a:latin typeface="Times New Roman" pitchFamily="18" charset="0"/>
                <a:cs typeface="Times New Roman" pitchFamily="18" charset="0"/>
              </a:rPr>
              <a:t>ZATEM </a:t>
            </a:r>
          </a:p>
          <a:p>
            <a:pPr algn="ctr"/>
            <a:r>
              <a:rPr lang="pl-PL" sz="8800" dirty="0" smtClean="0">
                <a:latin typeface="Times New Roman" pitchFamily="18" charset="0"/>
                <a:cs typeface="Times New Roman" pitchFamily="18" charset="0"/>
              </a:rPr>
              <a:t>KIEDY </a:t>
            </a:r>
          </a:p>
          <a:p>
            <a:pPr algn="ctr"/>
            <a:r>
              <a:rPr lang="pl-PL" sz="8800" dirty="0" smtClean="0">
                <a:latin typeface="Times New Roman" pitchFamily="18" charset="0"/>
                <a:cs typeface="Times New Roman" pitchFamily="18" charset="0"/>
              </a:rPr>
              <a:t>DO LOGOPEDY?</a:t>
            </a:r>
            <a:endParaRPr lang="pl-PL" sz="88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85720" y="357166"/>
            <a:ext cx="8858280" cy="400110"/>
          </a:xfrm>
          <a:prstGeom prst="rect">
            <a:avLst/>
          </a:prstGeom>
          <a:noFill/>
        </p:spPr>
        <p:txBody>
          <a:bodyPr wrap="square" rtlCol="0">
            <a:spAutoFit/>
          </a:bodyPr>
          <a:lstStyle/>
          <a:p>
            <a:r>
              <a:rPr lang="pl-PL" sz="2000" dirty="0" smtClean="0">
                <a:latin typeface="Times New Roman" pitchFamily="18" charset="0"/>
                <a:cs typeface="Times New Roman" pitchFamily="18" charset="0"/>
              </a:rPr>
              <a:t>C</a:t>
            </a:r>
            <a:r>
              <a:rPr lang="pl-PL" sz="2000" b="1" dirty="0" smtClean="0">
                <a:latin typeface="Times New Roman" pitchFamily="18" charset="0"/>
                <a:cs typeface="Times New Roman" pitchFamily="18" charset="0"/>
              </a:rPr>
              <a:t>o powinno zaniepokoić troskliwych rodziców i skierować ich do logopedy ? </a:t>
            </a:r>
            <a:endParaRPr lang="pl-PL" sz="2000" dirty="0">
              <a:latin typeface="Times New Roman" pitchFamily="18" charset="0"/>
              <a:cs typeface="Times New Roman" pitchFamily="18" charset="0"/>
            </a:endParaRPr>
          </a:p>
        </p:txBody>
      </p:sp>
      <p:sp>
        <p:nvSpPr>
          <p:cNvPr id="3" name="pole tekstowe 2"/>
          <p:cNvSpPr txBox="1"/>
          <p:nvPr/>
        </p:nvSpPr>
        <p:spPr>
          <a:xfrm>
            <a:off x="428596" y="1071546"/>
            <a:ext cx="8501122" cy="6463308"/>
          </a:xfrm>
          <a:prstGeom prst="rect">
            <a:avLst/>
          </a:prstGeom>
          <a:noFill/>
        </p:spPr>
        <p:txBody>
          <a:bodyPr wrap="square" rtlCol="0">
            <a:spAutoFit/>
          </a:bodyPr>
          <a:lstStyle/>
          <a:p>
            <a:r>
              <a:rPr lang="pl-PL" b="1" u="sng" dirty="0" smtClean="0"/>
              <a:t>dziecko ma 6 miesięcy</a:t>
            </a:r>
            <a:r>
              <a:rPr lang="pl-PL" b="1" dirty="0" smtClean="0"/>
              <a:t> </a:t>
            </a:r>
            <a:r>
              <a:rPr lang="pl-PL" dirty="0" smtClean="0"/>
              <a:t>i nie wydaje niezamierzonych dźwięków – nie </a:t>
            </a:r>
            <a:r>
              <a:rPr lang="pl-PL" dirty="0" err="1" smtClean="0"/>
              <a:t>głuży</a:t>
            </a:r>
            <a:r>
              <a:rPr lang="pl-PL" dirty="0" smtClean="0"/>
              <a:t> </a:t>
            </a:r>
          </a:p>
          <a:p>
            <a:endParaRPr lang="pl-PL" dirty="0" smtClean="0"/>
          </a:p>
          <a:p>
            <a:r>
              <a:rPr lang="pl-PL" b="1" u="sng" dirty="0" smtClean="0"/>
              <a:t>dziecka ma 9 miesięcy</a:t>
            </a:r>
            <a:r>
              <a:rPr lang="pl-PL" b="1" dirty="0" smtClean="0"/>
              <a:t> </a:t>
            </a:r>
            <a:r>
              <a:rPr lang="pl-PL" dirty="0" smtClean="0"/>
              <a:t>i nie gaworzy (nie powtarza usłyszanych dźwięków i nie „bawi się” wypowiadanymi przez siebie dźwiękami)</a:t>
            </a:r>
          </a:p>
          <a:p>
            <a:endParaRPr lang="pl-PL" u="sng" dirty="0" smtClean="0"/>
          </a:p>
          <a:p>
            <a:r>
              <a:rPr lang="pl-PL" u="sng" dirty="0" smtClean="0"/>
              <a:t> </a:t>
            </a:r>
            <a:r>
              <a:rPr lang="pl-PL" b="1" u="sng" dirty="0" smtClean="0"/>
              <a:t>dziecko ma 2 lata i:</a:t>
            </a:r>
            <a:endParaRPr lang="pl-PL" b="1" dirty="0" smtClean="0"/>
          </a:p>
          <a:p>
            <a:pPr lvl="1"/>
            <a:r>
              <a:rPr lang="pl-PL" sz="800" dirty="0" smtClean="0"/>
              <a:t>-    </a:t>
            </a:r>
            <a:r>
              <a:rPr lang="pl-PL" dirty="0" smtClean="0"/>
              <a:t>nie naśladuje dźwięków naturalnych (odgłosów przyrody, pojazdów, przedmiotów), </a:t>
            </a:r>
          </a:p>
          <a:p>
            <a:pPr lvl="1"/>
            <a:r>
              <a:rPr lang="pl-PL" sz="800" dirty="0" smtClean="0"/>
              <a:t>-       </a:t>
            </a:r>
            <a:r>
              <a:rPr lang="pl-PL" dirty="0" smtClean="0"/>
              <a:t>nie wypowiada świadomie słów: mama, tata, </a:t>
            </a:r>
          </a:p>
          <a:p>
            <a:pPr lvl="1"/>
            <a:r>
              <a:rPr lang="pl-PL" sz="800" dirty="0" smtClean="0"/>
              <a:t>-       </a:t>
            </a:r>
            <a:r>
              <a:rPr lang="pl-PL" dirty="0" smtClean="0"/>
              <a:t>nie próbuje powtarzać wypowiedzi innych osób</a:t>
            </a:r>
          </a:p>
          <a:p>
            <a:pPr lvl="1"/>
            <a:r>
              <a:rPr lang="pl-PL" sz="800" dirty="0" smtClean="0"/>
              <a:t>-     </a:t>
            </a:r>
            <a:r>
              <a:rPr lang="pl-PL" dirty="0" smtClean="0"/>
              <a:t>nie wypowiada samogłosek: a, o, u, i, y, e</a:t>
            </a:r>
          </a:p>
          <a:p>
            <a:pPr lvl="1"/>
            <a:r>
              <a:rPr lang="pl-PL" sz="800" dirty="0" smtClean="0"/>
              <a:t>-      </a:t>
            </a:r>
            <a:r>
              <a:rPr lang="pl-PL" dirty="0" smtClean="0"/>
              <a:t>nie wypowiada spółgłosek: m, p, b, n, t, d, l </a:t>
            </a:r>
          </a:p>
          <a:p>
            <a:pPr lvl="1"/>
            <a:endParaRPr lang="pl-PL" b="1" dirty="0" smtClean="0"/>
          </a:p>
          <a:p>
            <a:r>
              <a:rPr lang="pl-PL" b="1" u="sng" dirty="0" smtClean="0">
                <a:latin typeface="Times New Roman" pitchFamily="18" charset="0"/>
                <a:cs typeface="Times New Roman" pitchFamily="18" charset="0"/>
              </a:rPr>
              <a:t>dziecko ma 3 lata i:</a:t>
            </a:r>
            <a:endParaRPr lang="pl-PL" b="1" dirty="0" smtClean="0">
              <a:latin typeface="Times New Roman" pitchFamily="18" charset="0"/>
              <a:cs typeface="Times New Roman" pitchFamily="18" charset="0"/>
            </a:endParaRPr>
          </a:p>
          <a:p>
            <a:pPr lvl="1"/>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chce mówić</a:t>
            </a:r>
          </a:p>
          <a:p>
            <a:pPr lvl="1"/>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mówi krótkimi zdaniami </a:t>
            </a:r>
          </a:p>
          <a:p>
            <a:pPr lvl="1"/>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zadaje pytań</a:t>
            </a:r>
          </a:p>
          <a:p>
            <a:pPr lvl="1"/>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wypowiada samogłosek</a:t>
            </a:r>
          </a:p>
          <a:p>
            <a:pPr lvl="1"/>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wypowiada spółgłosek </a:t>
            </a:r>
          </a:p>
          <a:p>
            <a:pPr lvl="1"/>
            <a:endParaRPr lang="pl-PL" dirty="0" smtClean="0"/>
          </a:p>
          <a:p>
            <a:endParaRPr lang="pl-PL" dirty="0" smtClean="0"/>
          </a:p>
          <a:p>
            <a:endParaRPr lang="pl-PL" dirty="0" smtClean="0"/>
          </a:p>
          <a:p>
            <a:endParaRPr lang="pl-PL" dirty="0" smtClean="0"/>
          </a:p>
          <a:p>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85786" y="500042"/>
            <a:ext cx="8358214" cy="5909310"/>
          </a:xfrm>
          <a:prstGeom prst="rect">
            <a:avLst/>
          </a:prstGeom>
          <a:noFill/>
        </p:spPr>
        <p:txBody>
          <a:bodyPr wrap="square" rtlCol="0">
            <a:spAutoFit/>
          </a:bodyPr>
          <a:lstStyle/>
          <a:p>
            <a:r>
              <a:rPr lang="pl-PL" b="1" u="sng" dirty="0" smtClean="0">
                <a:latin typeface="Times New Roman" pitchFamily="18" charset="0"/>
                <a:cs typeface="Times New Roman" pitchFamily="18" charset="0"/>
              </a:rPr>
              <a:t>dziecko ma 4 lata</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i nie wymawia prawidłowo głosek: s, z, c, dz</a:t>
            </a:r>
          </a:p>
          <a:p>
            <a:r>
              <a:rPr lang="pl-PL" dirty="0" smtClean="0">
                <a:latin typeface="Times New Roman" pitchFamily="18" charset="0"/>
                <a:cs typeface="Times New Roman" pitchFamily="18" charset="0"/>
              </a:rPr>
              <a:t> (zmiękcza je lub wymawia międzyzębowo) </a:t>
            </a:r>
          </a:p>
          <a:p>
            <a:endParaRPr lang="pl-PL" dirty="0" smtClean="0">
              <a:latin typeface="Times New Roman" pitchFamily="18" charset="0"/>
              <a:cs typeface="Times New Roman" pitchFamily="18" charset="0"/>
            </a:endParaRPr>
          </a:p>
          <a:p>
            <a:r>
              <a:rPr lang="pl-PL" b="1" u="sng" dirty="0" smtClean="0">
                <a:latin typeface="Times New Roman" pitchFamily="18" charset="0"/>
                <a:cs typeface="Times New Roman" pitchFamily="18" charset="0"/>
              </a:rPr>
              <a:t>dziecko ma 5 lat</a:t>
            </a:r>
            <a:r>
              <a:rPr lang="pl-PL" b="1"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i nie wymawia głosek: sz, ż, cz, dż oraz głoski „r” </a:t>
            </a:r>
          </a:p>
          <a:p>
            <a:endParaRPr lang="pl-PL" dirty="0" smtClean="0">
              <a:latin typeface="Times New Roman" pitchFamily="18" charset="0"/>
              <a:cs typeface="Times New Roman" pitchFamily="18" charset="0"/>
            </a:endParaRPr>
          </a:p>
          <a:p>
            <a:r>
              <a:rPr lang="pl-PL" b="1" u="sng" dirty="0" smtClean="0">
                <a:latin typeface="Times New Roman" pitchFamily="18" charset="0"/>
                <a:cs typeface="Times New Roman" pitchFamily="18" charset="0"/>
              </a:rPr>
              <a:t>dziecko ma 6 lat i:</a:t>
            </a:r>
            <a:endParaRPr lang="pl-PL" b="1" dirty="0" smtClean="0">
              <a:latin typeface="Times New Roman" pitchFamily="18" charset="0"/>
              <a:cs typeface="Times New Roman" pitchFamily="18" charset="0"/>
            </a:endParaRP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wymawia prawidłowo głosek: sz, ż, cz, dż</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wymawia głoski: r</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potrafi powiedzieć jaką głoskę słychać na początku i na końcu wyrazu</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nie potrafi dokonać syntezy krótkiego wyrazu ( z wypowiedzianych pojedynczo głosek – na przykład: k – o – t; d – a – ch nie potrafi złożyć słowa) </a:t>
            </a:r>
          </a:p>
          <a:p>
            <a:pPr lvl="1"/>
            <a:endParaRPr lang="pl-PL" dirty="0" smtClean="0">
              <a:latin typeface="Times New Roman" pitchFamily="18" charset="0"/>
              <a:cs typeface="Times New Roman" pitchFamily="18" charset="0"/>
            </a:endParaRPr>
          </a:p>
          <a:p>
            <a:r>
              <a:rPr lang="pl-PL" b="1" dirty="0" smtClean="0">
                <a:latin typeface="Times New Roman" pitchFamily="18" charset="0"/>
                <a:cs typeface="Times New Roman" pitchFamily="18" charset="0"/>
              </a:rPr>
              <a:t>głoski dźwięczne zastępuje bezdźwięcznymi: </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„b” wymawia jak „p”</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„d” wymawia jak „t”</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„g” wymawia jak „k”</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„w” wymawia jak „f”</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„z” wymawia jak „s”</a:t>
            </a:r>
          </a:p>
          <a:p>
            <a:pPr lvl="1"/>
            <a:r>
              <a:rPr lang="pl-PL" dirty="0" smtClean="0">
                <a:latin typeface="Times New Roman" pitchFamily="18" charset="0"/>
                <a:cs typeface="Times New Roman" pitchFamily="18" charset="0"/>
              </a:rPr>
              <a:t>ü</a:t>
            </a:r>
            <a:r>
              <a:rPr lang="pl-PL" sz="800"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„ż” wymawia jak „sz”</a:t>
            </a:r>
          </a:p>
          <a:p>
            <a:pPr lvl="1"/>
            <a:r>
              <a:rPr lang="pl-PL" dirty="0" smtClean="0">
                <a:latin typeface="Times New Roman" pitchFamily="18" charset="0"/>
                <a:cs typeface="Times New Roman" pitchFamily="18" charset="0"/>
              </a:rPr>
              <a:t> </a:t>
            </a:r>
          </a:p>
          <a:p>
            <a:r>
              <a:rPr lang="pl-PL" b="1" dirty="0" smtClean="0">
                <a:latin typeface="Times New Roman" pitchFamily="18" charset="0"/>
                <a:cs typeface="Times New Roman" pitchFamily="18" charset="0"/>
              </a:rPr>
              <a:t>zakłócona jest płynność wypowiedzi</a:t>
            </a:r>
            <a:endParaRPr lang="pl-PL" b="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28662" y="928670"/>
            <a:ext cx="7500990" cy="5078313"/>
          </a:xfrm>
          <a:prstGeom prst="rect">
            <a:avLst/>
          </a:prstGeom>
          <a:noFill/>
        </p:spPr>
        <p:txBody>
          <a:bodyPr wrap="square" rtlCol="0">
            <a:spAutoFit/>
          </a:bodyPr>
          <a:lstStyle/>
          <a:p>
            <a:pPr algn="ctr"/>
            <a:r>
              <a:rPr lang="pl-PL" sz="3600" b="1" dirty="0" smtClean="0">
                <a:latin typeface="Times New Roman" pitchFamily="18" charset="0"/>
                <a:cs typeface="Times New Roman" pitchFamily="18" charset="0"/>
              </a:rPr>
              <a:t>RODZICU/OPIEKUNIE!</a:t>
            </a:r>
          </a:p>
          <a:p>
            <a:pPr algn="ctr"/>
            <a:endParaRPr lang="pl-PL" sz="3600" b="1" dirty="0" smtClean="0">
              <a:latin typeface="Times New Roman" pitchFamily="18" charset="0"/>
              <a:cs typeface="Times New Roman" pitchFamily="18" charset="0"/>
            </a:endParaRPr>
          </a:p>
          <a:p>
            <a:pPr algn="ctr"/>
            <a:r>
              <a:rPr lang="pl-PL" sz="3600" b="1" dirty="0" smtClean="0">
                <a:latin typeface="Times New Roman" pitchFamily="18" charset="0"/>
                <a:cs typeface="Times New Roman" pitchFamily="18" charset="0"/>
              </a:rPr>
              <a:t>nie bagatelizuj problemów z mową dziecka! Nie słuchaj gdy Ci mówią "wyrośnie"... Wczesna pomoc i interwencja logopedyczna jest gwarancją prawidłowego rozwoju emocjonalno-społecznego i zwiększa szanse na sukces szkolny.</a:t>
            </a:r>
            <a:endParaRPr lang="pl-PL" sz="3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500034" y="571480"/>
            <a:ext cx="5715040" cy="584775"/>
          </a:xfrm>
          <a:prstGeom prst="rect">
            <a:avLst/>
          </a:prstGeom>
          <a:noFill/>
        </p:spPr>
        <p:txBody>
          <a:bodyPr wrap="square" rtlCol="0">
            <a:spAutoFit/>
          </a:bodyPr>
          <a:lstStyle/>
          <a:p>
            <a:r>
              <a:rPr lang="pl-PL" sz="3200" dirty="0" smtClean="0">
                <a:latin typeface="Times New Roman" pitchFamily="18" charset="0"/>
                <a:cs typeface="Times New Roman" pitchFamily="18" charset="0"/>
              </a:rPr>
              <a:t>Co powinien mówić roczniak?</a:t>
            </a:r>
            <a:endParaRPr lang="pl-PL" sz="3200" dirty="0">
              <a:latin typeface="Times New Roman" pitchFamily="18" charset="0"/>
              <a:cs typeface="Times New Roman" pitchFamily="18" charset="0"/>
            </a:endParaRPr>
          </a:p>
        </p:txBody>
      </p:sp>
      <p:sp>
        <p:nvSpPr>
          <p:cNvPr id="1026" name="AutoShape 2" descr="https://encrypted-tbn3.gstatic.com/images?q=tbn:ANd9GcQsugxtjcoNHPSSazDaWFi_ieTKm4szCkn_ufKNAX9g_E_E6lHR"/>
          <p:cNvSpPr>
            <a:spLocks noChangeAspect="1" noChangeArrowheads="1"/>
          </p:cNvSpPr>
          <p:nvPr/>
        </p:nvSpPr>
        <p:spPr bwMode="auto">
          <a:xfrm>
            <a:off x="155575" y="-1257300"/>
            <a:ext cx="1743075" cy="2619375"/>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1028" name="AutoShape 4" descr="https://encrypted-tbn3.gstatic.com/images?q=tbn:ANd9GcQsugxtjcoNHPSSazDaWFi_ieTKm4szCkn_ufKNAX9g_E_E6lHR"/>
          <p:cNvSpPr>
            <a:spLocks noChangeAspect="1" noChangeArrowheads="1"/>
          </p:cNvSpPr>
          <p:nvPr/>
        </p:nvSpPr>
        <p:spPr bwMode="auto">
          <a:xfrm>
            <a:off x="155575" y="-1257300"/>
            <a:ext cx="1743075" cy="2619375"/>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1030" name="AutoShape 6" descr="http://bi.gazeta.pl/im/1/10369/z10369071Q.jpg"/>
          <p:cNvSpPr>
            <a:spLocks noChangeAspect="1" noChangeArrowheads="1"/>
          </p:cNvSpPr>
          <p:nvPr/>
        </p:nvSpPr>
        <p:spPr bwMode="auto">
          <a:xfrm>
            <a:off x="155575" y="-2674938"/>
            <a:ext cx="3724275" cy="558165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sp>
        <p:nvSpPr>
          <p:cNvPr id="1032" name="AutoShape 8" descr="http://bi.gazeta.pl/im/1/10369/z10369071Q.jpg"/>
          <p:cNvSpPr>
            <a:spLocks noChangeAspect="1" noChangeArrowheads="1"/>
          </p:cNvSpPr>
          <p:nvPr/>
        </p:nvSpPr>
        <p:spPr bwMode="auto">
          <a:xfrm>
            <a:off x="155575" y="-2674938"/>
            <a:ext cx="3724275" cy="5581651"/>
          </a:xfrm>
          <a:prstGeom prst="rect">
            <a:avLst/>
          </a:prstGeom>
          <a:noFill/>
        </p:spPr>
        <p:txBody>
          <a:bodyPr vert="horz" wrap="square" lIns="91440" tIns="45720" rIns="91440" bIns="45720" numCol="1" anchor="t" anchorCtr="0" compatLnSpc="1">
            <a:prstTxWarp prst="textNoShape">
              <a:avLst/>
            </a:prstTxWarp>
          </a:bodyPr>
          <a:lstStyle/>
          <a:p>
            <a:endParaRPr lang="pl-PL" dirty="0"/>
          </a:p>
        </p:txBody>
      </p:sp>
      <p:pic>
        <p:nvPicPr>
          <p:cNvPr id="1033" name="Picture 9" descr="C:\Users\as\Desktop\z10369071Q.jpg"/>
          <p:cNvPicPr>
            <a:picLocks noChangeAspect="1" noChangeArrowheads="1"/>
          </p:cNvPicPr>
          <p:nvPr/>
        </p:nvPicPr>
        <p:blipFill>
          <a:blip r:embed="rId2"/>
          <a:srcRect/>
          <a:stretch>
            <a:fillRect/>
          </a:stretch>
        </p:blipFill>
        <p:spPr bwMode="auto">
          <a:xfrm>
            <a:off x="6072198" y="1214422"/>
            <a:ext cx="2481720" cy="3714776"/>
          </a:xfrm>
          <a:prstGeom prst="rect">
            <a:avLst/>
          </a:prstGeom>
          <a:ln w="88900" cap="sq" cmpd="thickThin">
            <a:solidFill>
              <a:srgbClr val="000000"/>
            </a:solidFill>
            <a:prstDash val="solid"/>
            <a:miter lim="800000"/>
          </a:ln>
          <a:effectLst>
            <a:innerShdw blurRad="76200">
              <a:srgbClr val="000000"/>
            </a:innerShdw>
          </a:effectLst>
        </p:spPr>
      </p:pic>
      <p:sp>
        <p:nvSpPr>
          <p:cNvPr id="8" name="pole tekstowe 7"/>
          <p:cNvSpPr txBox="1"/>
          <p:nvPr/>
        </p:nvSpPr>
        <p:spPr>
          <a:xfrm>
            <a:off x="428596" y="1214422"/>
            <a:ext cx="4857784" cy="3970318"/>
          </a:xfrm>
          <a:prstGeom prst="rect">
            <a:avLst/>
          </a:prstGeom>
          <a:noFill/>
        </p:spPr>
        <p:txBody>
          <a:bodyPr wrap="square" rtlCol="0">
            <a:spAutoFit/>
          </a:bodyPr>
          <a:lstStyle/>
          <a:p>
            <a:r>
              <a:rPr lang="pl-PL" dirty="0" smtClean="0">
                <a:latin typeface="Times New Roman" pitchFamily="18" charset="0"/>
                <a:cs typeface="Times New Roman" pitchFamily="18" charset="0"/>
              </a:rPr>
              <a:t>Dziecko przychodząc na świat komunikuje się z otoczeniem za pomocą krzyku. Krzyk odpowiada za uruchomienie układu oddechowego i fonację (wydawanie głosu). </a:t>
            </a:r>
          </a:p>
          <a:p>
            <a:endParaRPr lang="pl-PL"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Głużenie  - ok. 2-3 miesiąca życia dziecka, jest to odruch bezwarunkowy, powstają dźwięki zbliżone do samogłosek o u a e, często połączone z h, a także spółgłosek np. gu. Głużyć mogą wszystkie dzieci, nawet z wadami słuchu.</a:t>
            </a:r>
          </a:p>
          <a:p>
            <a:endParaRPr lang="pl-PL" dirty="0">
              <a:latin typeface="Times New Roman" pitchFamily="18" charset="0"/>
              <a:cs typeface="Times New Roman" pitchFamily="18" charset="0"/>
            </a:endParaRPr>
          </a:p>
          <a:p>
            <a:r>
              <a:rPr lang="pl-PL" dirty="0" smtClean="0">
                <a:latin typeface="Times New Roman" pitchFamily="18" charset="0"/>
                <a:cs typeface="Times New Roman" pitchFamily="18" charset="0"/>
              </a:rPr>
              <a:t>Gaworzenie – pojawia się w drugim półroczu życia dziecka, jest to odruch warunkowy. Dziecko naśladuje usłyszane dźwięki mowy. </a:t>
            </a:r>
            <a:endParaRPr lang="pl-PL" dirty="0">
              <a:latin typeface="Times New Roman" pitchFamily="18" charset="0"/>
              <a:cs typeface="Times New Roman" pitchFamily="18" charset="0"/>
            </a:endParaRPr>
          </a:p>
        </p:txBody>
      </p:sp>
      <p:sp>
        <p:nvSpPr>
          <p:cNvPr id="10" name="pole tekstowe 9"/>
          <p:cNvSpPr txBox="1"/>
          <p:nvPr/>
        </p:nvSpPr>
        <p:spPr>
          <a:xfrm>
            <a:off x="642910" y="5429264"/>
            <a:ext cx="6786610" cy="923330"/>
          </a:xfrm>
          <a:prstGeom prst="rect">
            <a:avLst/>
          </a:prstGeom>
          <a:noFill/>
        </p:spPr>
        <p:txBody>
          <a:bodyPr wrap="square" rtlCol="0">
            <a:spAutoFit/>
          </a:bodyPr>
          <a:lstStyle/>
          <a:p>
            <a:r>
              <a:rPr lang="pl-PL" dirty="0" smtClean="0">
                <a:latin typeface="Times New Roman" pitchFamily="18" charset="0"/>
                <a:cs typeface="Times New Roman" pitchFamily="18" charset="0"/>
              </a:rPr>
              <a:t>W toku głużenia i gawożenia dziecko zaczyna kojarzyć obrazy z jego otoczenia, wraz z ich dźwiękowymi odpowiednikami. Pod konie 1 roku życia mogą pojawić się proste wyrazy takie jak mama, tata itd.. </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14282" y="428604"/>
            <a:ext cx="7000924" cy="861774"/>
          </a:xfrm>
          <a:prstGeom prst="rect">
            <a:avLst/>
          </a:prstGeom>
          <a:noFill/>
        </p:spPr>
        <p:txBody>
          <a:bodyPr wrap="square" rtlCol="0">
            <a:spAutoFit/>
          </a:bodyPr>
          <a:lstStyle/>
          <a:p>
            <a:r>
              <a:rPr lang="pl-PL" sz="3200" dirty="0" smtClean="0">
                <a:latin typeface="Times New Roman" pitchFamily="18" charset="0"/>
                <a:cs typeface="Times New Roman" pitchFamily="18" charset="0"/>
              </a:rPr>
              <a:t>Co powinien mówić 2-latek?</a:t>
            </a:r>
          </a:p>
          <a:p>
            <a:endParaRPr lang="pl-PL" dirty="0"/>
          </a:p>
        </p:txBody>
      </p:sp>
      <p:pic>
        <p:nvPicPr>
          <p:cNvPr id="17410" name="Picture 2" descr="C:\Users\as\Desktop\tmpWwIpff.jpg"/>
          <p:cNvPicPr>
            <a:picLocks noChangeAspect="1" noChangeArrowheads="1"/>
          </p:cNvPicPr>
          <p:nvPr/>
        </p:nvPicPr>
        <p:blipFill>
          <a:blip r:embed="rId2"/>
          <a:srcRect/>
          <a:stretch>
            <a:fillRect/>
          </a:stretch>
        </p:blipFill>
        <p:spPr bwMode="auto">
          <a:xfrm>
            <a:off x="500034" y="1357298"/>
            <a:ext cx="42862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ole tekstowe 3"/>
          <p:cNvSpPr txBox="1"/>
          <p:nvPr/>
        </p:nvSpPr>
        <p:spPr>
          <a:xfrm>
            <a:off x="5072066" y="1571612"/>
            <a:ext cx="3857620" cy="1569660"/>
          </a:xfrm>
          <a:prstGeom prst="rect">
            <a:avLst/>
          </a:prstGeom>
          <a:noFill/>
        </p:spPr>
        <p:txBody>
          <a:bodyPr wrap="square" rtlCol="0">
            <a:spAutoFit/>
          </a:bodyPr>
          <a:lstStyle/>
          <a:p>
            <a:r>
              <a:rPr lang="pl-PL" sz="2400" dirty="0" smtClean="0">
                <a:latin typeface="Times New Roman" pitchFamily="18" charset="0"/>
                <a:cs typeface="Times New Roman" pitchFamily="18" charset="0"/>
              </a:rPr>
              <a:t>Dziecko używa wiele samogłosek i znaczną część spółgłosek takie jak:</a:t>
            </a:r>
          </a:p>
          <a:p>
            <a:r>
              <a:rPr lang="pl-PL" sz="2400" dirty="0" smtClean="0">
                <a:latin typeface="Times New Roman" pitchFamily="18" charset="0"/>
                <a:cs typeface="Times New Roman" pitchFamily="18" charset="0"/>
              </a:rPr>
              <a:t> </a:t>
            </a:r>
            <a:r>
              <a:rPr lang="pl-PL" sz="2400" b="1" dirty="0" smtClean="0">
                <a:latin typeface="Times New Roman" pitchFamily="18" charset="0"/>
                <a:cs typeface="Times New Roman" pitchFamily="18" charset="0"/>
              </a:rPr>
              <a:t>p, b, d, t, m, n, ś, czasem ć.</a:t>
            </a:r>
            <a:endParaRPr lang="pl-PL" sz="2400" b="1" dirty="0">
              <a:latin typeface="Times New Roman" pitchFamily="18" charset="0"/>
              <a:cs typeface="Times New Roman" pitchFamily="18" charset="0"/>
            </a:endParaRPr>
          </a:p>
        </p:txBody>
      </p:sp>
      <p:sp>
        <p:nvSpPr>
          <p:cNvPr id="5" name="pole tekstowe 4"/>
          <p:cNvSpPr txBox="1"/>
          <p:nvPr/>
        </p:nvSpPr>
        <p:spPr>
          <a:xfrm>
            <a:off x="928662" y="5072074"/>
            <a:ext cx="7072362" cy="1384995"/>
          </a:xfrm>
          <a:prstGeom prst="rect">
            <a:avLst/>
          </a:prstGeom>
          <a:noFill/>
        </p:spPr>
        <p:txBody>
          <a:bodyPr wrap="square" rtlCol="0">
            <a:spAutoFit/>
          </a:bodyPr>
          <a:lstStyle/>
          <a:p>
            <a:r>
              <a:rPr lang="pl-PL" sz="2800" dirty="0" smtClean="0">
                <a:latin typeface="Times New Roman" pitchFamily="18" charset="0"/>
                <a:cs typeface="Times New Roman" pitchFamily="18" charset="0"/>
              </a:rPr>
              <a:t>Trudniejsze w wymowie spółgłoski zastępuje innymi o zbliżonym miejscu artykulacji, w ten sposób umożliwia sobie kontakt z otoczeniem.</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428604"/>
            <a:ext cx="4357718" cy="523220"/>
          </a:xfrm>
          <a:prstGeom prst="rect">
            <a:avLst/>
          </a:prstGeom>
          <a:noFill/>
        </p:spPr>
        <p:txBody>
          <a:bodyPr wrap="square" rtlCol="0">
            <a:spAutoFit/>
          </a:bodyPr>
          <a:lstStyle/>
          <a:p>
            <a:r>
              <a:rPr lang="pl-PL" sz="2800" dirty="0" smtClean="0">
                <a:latin typeface="Times New Roman" pitchFamily="18" charset="0"/>
                <a:cs typeface="Times New Roman" pitchFamily="18" charset="0"/>
              </a:rPr>
              <a:t>Co powinien mówić 3-latek?</a:t>
            </a:r>
            <a:endParaRPr lang="pl-PL" sz="2800" dirty="0">
              <a:latin typeface="Times New Roman" pitchFamily="18" charset="0"/>
              <a:cs typeface="Times New Roman" pitchFamily="18" charset="0"/>
            </a:endParaRPr>
          </a:p>
        </p:txBody>
      </p:sp>
      <p:pic>
        <p:nvPicPr>
          <p:cNvPr id="18434" name="Picture 2" descr="C:\Users\as\Desktop\janek_portret2_w200_0.jpg"/>
          <p:cNvPicPr>
            <a:picLocks noChangeAspect="1" noChangeArrowheads="1"/>
          </p:cNvPicPr>
          <p:nvPr/>
        </p:nvPicPr>
        <p:blipFill>
          <a:blip r:embed="rId2"/>
          <a:srcRect/>
          <a:stretch>
            <a:fillRect/>
          </a:stretch>
        </p:blipFill>
        <p:spPr bwMode="auto">
          <a:xfrm>
            <a:off x="5286380" y="785794"/>
            <a:ext cx="3079768" cy="3695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ole tekstowe 3"/>
          <p:cNvSpPr txBox="1"/>
          <p:nvPr/>
        </p:nvSpPr>
        <p:spPr>
          <a:xfrm>
            <a:off x="142844" y="1357298"/>
            <a:ext cx="4714908" cy="2646878"/>
          </a:xfrm>
          <a:prstGeom prst="rect">
            <a:avLst/>
          </a:prstGeom>
          <a:noFill/>
        </p:spPr>
        <p:txBody>
          <a:bodyPr wrap="square" rtlCol="0">
            <a:spAutoFit/>
          </a:bodyPr>
          <a:lstStyle/>
          <a:p>
            <a:r>
              <a:rPr lang="pl-PL" sz="2000" dirty="0" smtClean="0">
                <a:latin typeface="Times New Roman" pitchFamily="18" charset="0"/>
                <a:cs typeface="Times New Roman" pitchFamily="18" charset="0"/>
              </a:rPr>
              <a:t>Dziecko 2,5-letnie wyłania:</a:t>
            </a:r>
          </a:p>
          <a:p>
            <a:endParaRPr lang="pl-PL" sz="2000" dirty="0" smtClean="0">
              <a:latin typeface="Times New Roman" pitchFamily="18" charset="0"/>
              <a:cs typeface="Times New Roman" pitchFamily="18" charset="0"/>
            </a:endParaRPr>
          </a:p>
          <a:p>
            <a:r>
              <a:rPr lang="pl-PL" dirty="0" smtClean="0">
                <a:latin typeface="Times New Roman" pitchFamily="18" charset="0"/>
                <a:cs typeface="Times New Roman" pitchFamily="18" charset="0"/>
              </a:rPr>
              <a:t>Samogłoski</a:t>
            </a:r>
            <a:r>
              <a:rPr lang="pl-PL" dirty="0">
                <a:latin typeface="Times New Roman" pitchFamily="18" charset="0"/>
                <a:cs typeface="Times New Roman" pitchFamily="18" charset="0"/>
              </a:rPr>
              <a:t> </a:t>
            </a:r>
            <a:r>
              <a:rPr lang="pl-PL" dirty="0" smtClean="0">
                <a:latin typeface="Times New Roman" pitchFamily="18" charset="0"/>
                <a:cs typeface="Times New Roman" pitchFamily="18" charset="0"/>
              </a:rPr>
              <a:t>( z wyjątkiem nosowych);</a:t>
            </a:r>
          </a:p>
          <a:p>
            <a:r>
              <a:rPr lang="pl-PL" dirty="0" smtClean="0">
                <a:latin typeface="Times New Roman" pitchFamily="18" charset="0"/>
                <a:cs typeface="Times New Roman" pitchFamily="18" charset="0"/>
              </a:rPr>
              <a:t>Spółgłoski wargowe (p,b,m);</a:t>
            </a:r>
          </a:p>
          <a:p>
            <a:r>
              <a:rPr lang="pl-PL" dirty="0" smtClean="0">
                <a:latin typeface="Times New Roman" pitchFamily="18" charset="0"/>
                <a:cs typeface="Times New Roman" pitchFamily="18" charset="0"/>
              </a:rPr>
              <a:t>Spółgłoski wargowo-zębowe (w,f);</a:t>
            </a:r>
          </a:p>
          <a:p>
            <a:r>
              <a:rPr lang="pl-PL" dirty="0" smtClean="0">
                <a:latin typeface="Times New Roman" pitchFamily="18" charset="0"/>
                <a:cs typeface="Times New Roman" pitchFamily="18" charset="0"/>
              </a:rPr>
              <a:t>Spółgłoski środkowo-językowe (s,ź,ć,ń);</a:t>
            </a:r>
          </a:p>
          <a:p>
            <a:r>
              <a:rPr lang="pl-PL" dirty="0" smtClean="0">
                <a:latin typeface="Times New Roman" pitchFamily="18" charset="0"/>
                <a:cs typeface="Times New Roman" pitchFamily="18" charset="0"/>
              </a:rPr>
              <a:t>Spółgłoski tylno-językowe (k,g);</a:t>
            </a:r>
          </a:p>
          <a:p>
            <a:r>
              <a:rPr lang="pl-PL" dirty="0" smtClean="0">
                <a:latin typeface="Times New Roman" pitchFamily="18" charset="0"/>
                <a:cs typeface="Times New Roman" pitchFamily="18" charset="0"/>
              </a:rPr>
              <a:t>Spółgłoski przednio-językowo-zębowe (t,d,n);</a:t>
            </a:r>
          </a:p>
          <a:p>
            <a:r>
              <a:rPr lang="pl-PL" dirty="0" smtClean="0">
                <a:latin typeface="Times New Roman" pitchFamily="18" charset="0"/>
                <a:cs typeface="Times New Roman" pitchFamily="18" charset="0"/>
              </a:rPr>
              <a:t>Spółgłoski przednio -językowo-dziąsłowe (l)</a:t>
            </a:r>
            <a:endParaRPr lang="pl-PL" dirty="0">
              <a:latin typeface="Times New Roman" pitchFamily="18" charset="0"/>
              <a:cs typeface="Times New Roman" pitchFamily="18" charset="0"/>
            </a:endParaRPr>
          </a:p>
        </p:txBody>
      </p:sp>
      <p:sp>
        <p:nvSpPr>
          <p:cNvPr id="5" name="pole tekstowe 4"/>
          <p:cNvSpPr txBox="1"/>
          <p:nvPr/>
        </p:nvSpPr>
        <p:spPr>
          <a:xfrm>
            <a:off x="785786" y="4714884"/>
            <a:ext cx="6858048" cy="1477328"/>
          </a:xfrm>
          <a:prstGeom prst="rect">
            <a:avLst/>
          </a:prstGeom>
          <a:noFill/>
        </p:spPr>
        <p:txBody>
          <a:bodyPr wrap="square" rtlCol="0">
            <a:spAutoFit/>
          </a:bodyPr>
          <a:lstStyle/>
          <a:p>
            <a:r>
              <a:rPr lang="pl-PL" dirty="0" smtClean="0">
                <a:latin typeface="Times New Roman" pitchFamily="18" charset="0"/>
                <a:cs typeface="Times New Roman" pitchFamily="18" charset="0"/>
              </a:rPr>
              <a:t>Pod konie tego okresu mogą pojawić się głoski </a:t>
            </a:r>
          </a:p>
          <a:p>
            <a:r>
              <a:rPr lang="pl-PL" dirty="0" smtClean="0">
                <a:latin typeface="Times New Roman" pitchFamily="18" charset="0"/>
                <a:cs typeface="Times New Roman" pitchFamily="18" charset="0"/>
              </a:rPr>
              <a:t>szeregu syczącego i szumiącego. </a:t>
            </a:r>
          </a:p>
          <a:p>
            <a:endParaRPr lang="pl-PL" dirty="0">
              <a:latin typeface="Times New Roman" pitchFamily="18" charset="0"/>
              <a:cs typeface="Times New Roman" pitchFamily="18" charset="0"/>
            </a:endParaRPr>
          </a:p>
          <a:p>
            <a:r>
              <a:rPr lang="pl-PL" dirty="0" smtClean="0">
                <a:latin typeface="Times New Roman" pitchFamily="18" charset="0"/>
                <a:cs typeface="Times New Roman" pitchFamily="18" charset="0"/>
              </a:rPr>
              <a:t>Wymienione głoski nie zawsze wymawiane są poprawnie, zwłaszcza w wyrazach, trudniejszych zestawieniach, dłuższych wypowiedziach.</a:t>
            </a:r>
            <a:endParaRPr lang="pl-PL"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28596" y="428604"/>
            <a:ext cx="4857784" cy="707886"/>
          </a:xfrm>
          <a:prstGeom prst="rect">
            <a:avLst/>
          </a:prstGeom>
          <a:noFill/>
        </p:spPr>
        <p:txBody>
          <a:bodyPr wrap="square" rtlCol="0">
            <a:spAutoFit/>
          </a:bodyPr>
          <a:lstStyle/>
          <a:p>
            <a:r>
              <a:rPr lang="pl-PL" sz="4000" dirty="0" smtClean="0">
                <a:latin typeface="Times New Roman" pitchFamily="18" charset="0"/>
                <a:cs typeface="Times New Roman" pitchFamily="18" charset="0"/>
              </a:rPr>
              <a:t>A co u 4-latka?</a:t>
            </a:r>
            <a:endParaRPr lang="pl-PL" sz="4000" dirty="0">
              <a:latin typeface="Times New Roman" pitchFamily="18" charset="0"/>
              <a:cs typeface="Times New Roman" pitchFamily="18" charset="0"/>
            </a:endParaRPr>
          </a:p>
        </p:txBody>
      </p:sp>
      <p:pic>
        <p:nvPicPr>
          <p:cNvPr id="19458" name="Picture 2" descr="C:\Users\as\Desktop\gumisie.jpg"/>
          <p:cNvPicPr>
            <a:picLocks noChangeAspect="1" noChangeArrowheads="1"/>
          </p:cNvPicPr>
          <p:nvPr/>
        </p:nvPicPr>
        <p:blipFill>
          <a:blip r:embed="rId3"/>
          <a:srcRect/>
          <a:stretch>
            <a:fillRect/>
          </a:stretch>
        </p:blipFill>
        <p:spPr bwMode="auto">
          <a:xfrm>
            <a:off x="5643570" y="1071546"/>
            <a:ext cx="2886116" cy="3609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ole tekstowe 3"/>
          <p:cNvSpPr txBox="1"/>
          <p:nvPr/>
        </p:nvSpPr>
        <p:spPr>
          <a:xfrm>
            <a:off x="0" y="1857364"/>
            <a:ext cx="5429288" cy="3416320"/>
          </a:xfrm>
          <a:prstGeom prst="rect">
            <a:avLst/>
          </a:prstGeom>
          <a:noFill/>
        </p:spPr>
        <p:txBody>
          <a:bodyPr wrap="square" rtlCol="0">
            <a:spAutoFit/>
          </a:bodyPr>
          <a:lstStyle/>
          <a:p>
            <a:pPr>
              <a:buFontTx/>
              <a:buChar char="-"/>
            </a:pPr>
            <a:r>
              <a:rPr lang="pl-PL" sz="2400" dirty="0" smtClean="0">
                <a:latin typeface="Times New Roman" pitchFamily="18" charset="0"/>
                <a:cs typeface="Times New Roman" pitchFamily="18" charset="0"/>
              </a:rPr>
              <a:t>Utrwalanie głosek szeregu syczącego ;</a:t>
            </a:r>
          </a:p>
          <a:p>
            <a:pPr>
              <a:buFontTx/>
              <a:buChar char="-"/>
            </a:pPr>
            <a:endParaRPr lang="pl-PL" sz="2400" dirty="0" smtClean="0">
              <a:latin typeface="Times New Roman" pitchFamily="18" charset="0"/>
              <a:cs typeface="Times New Roman" pitchFamily="18" charset="0"/>
            </a:endParaRPr>
          </a:p>
          <a:p>
            <a:pPr>
              <a:buFontTx/>
              <a:buChar char="-"/>
            </a:pPr>
            <a:r>
              <a:rPr lang="pl-PL" sz="2400" dirty="0">
                <a:latin typeface="Times New Roman" pitchFamily="18" charset="0"/>
                <a:cs typeface="Times New Roman" pitchFamily="18" charset="0"/>
              </a:rPr>
              <a:t> G</a:t>
            </a:r>
            <a:r>
              <a:rPr lang="pl-PL" sz="2400" dirty="0" smtClean="0">
                <a:latin typeface="Times New Roman" pitchFamily="18" charset="0"/>
                <a:cs typeface="Times New Roman" pitchFamily="18" charset="0"/>
              </a:rPr>
              <a:t>łoski szeregu szumiącego zamieniane często na głoski szeregu syczącego, lub ciszącego (parasygmatyzm);</a:t>
            </a:r>
          </a:p>
          <a:p>
            <a:pPr>
              <a:buFontTx/>
              <a:buChar char="-"/>
            </a:pPr>
            <a:endParaRPr lang="pl-PL" sz="2400" dirty="0" smtClean="0">
              <a:latin typeface="Times New Roman" pitchFamily="18" charset="0"/>
              <a:cs typeface="Times New Roman" pitchFamily="18" charset="0"/>
            </a:endParaRPr>
          </a:p>
          <a:p>
            <a:pPr>
              <a:buFontTx/>
              <a:buChar char="-"/>
            </a:pPr>
            <a:r>
              <a:rPr lang="pl-PL" sz="2400" dirty="0">
                <a:latin typeface="Times New Roman" pitchFamily="18" charset="0"/>
                <a:cs typeface="Times New Roman" pitchFamily="18" charset="0"/>
              </a:rPr>
              <a:t> P</a:t>
            </a:r>
            <a:r>
              <a:rPr lang="pl-PL" sz="2400" dirty="0" smtClean="0">
                <a:latin typeface="Times New Roman" pitchFamily="18" charset="0"/>
                <a:cs typeface="Times New Roman" pitchFamily="18" charset="0"/>
              </a:rPr>
              <a:t>rawidłowa artykulacja głoski </a:t>
            </a:r>
            <a:r>
              <a:rPr lang="pl-PL" sz="2400" b="1" dirty="0" smtClean="0">
                <a:latin typeface="Times New Roman" pitchFamily="18" charset="0"/>
                <a:cs typeface="Times New Roman" pitchFamily="18" charset="0"/>
              </a:rPr>
              <a:t>„r”, </a:t>
            </a:r>
            <a:r>
              <a:rPr lang="pl-PL" sz="2400" dirty="0" smtClean="0">
                <a:latin typeface="Times New Roman" pitchFamily="18" charset="0"/>
                <a:cs typeface="Times New Roman" pitchFamily="18" charset="0"/>
              </a:rPr>
              <a:t>jednak jeszcze na tym etapie jej opóźnienie nie powinno niepokoić.</a:t>
            </a:r>
            <a:endParaRPr lang="pl-PL"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143108" y="500042"/>
            <a:ext cx="4214842" cy="646331"/>
          </a:xfrm>
          <a:prstGeom prst="rect">
            <a:avLst/>
          </a:prstGeom>
          <a:noFill/>
        </p:spPr>
        <p:txBody>
          <a:bodyPr wrap="square" rtlCol="0">
            <a:spAutoFit/>
          </a:bodyPr>
          <a:lstStyle/>
          <a:p>
            <a:r>
              <a:rPr lang="pl-PL" sz="3600" dirty="0" smtClean="0">
                <a:latin typeface="Times New Roman" pitchFamily="18" charset="0"/>
                <a:cs typeface="Times New Roman" pitchFamily="18" charset="0"/>
              </a:rPr>
              <a:t>Co na to 5-latek?</a:t>
            </a:r>
            <a:endParaRPr lang="pl-PL" sz="3600" dirty="0">
              <a:latin typeface="Times New Roman" pitchFamily="18" charset="0"/>
              <a:cs typeface="Times New Roman" pitchFamily="18" charset="0"/>
            </a:endParaRPr>
          </a:p>
        </p:txBody>
      </p:sp>
      <p:pic>
        <p:nvPicPr>
          <p:cNvPr id="20482" name="Picture 2" descr="C:\Users\as\Desktop\57701.jpg"/>
          <p:cNvPicPr>
            <a:picLocks noChangeAspect="1" noChangeArrowheads="1"/>
          </p:cNvPicPr>
          <p:nvPr/>
        </p:nvPicPr>
        <p:blipFill>
          <a:blip r:embed="rId2"/>
          <a:srcRect/>
          <a:stretch>
            <a:fillRect/>
          </a:stretch>
        </p:blipFill>
        <p:spPr bwMode="auto">
          <a:xfrm>
            <a:off x="642910" y="2428868"/>
            <a:ext cx="3302000" cy="25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ole tekstowe 3"/>
          <p:cNvSpPr txBox="1"/>
          <p:nvPr/>
        </p:nvSpPr>
        <p:spPr>
          <a:xfrm>
            <a:off x="4714876" y="2000240"/>
            <a:ext cx="3429024" cy="4401205"/>
          </a:xfrm>
          <a:prstGeom prst="rect">
            <a:avLst/>
          </a:prstGeom>
          <a:noFill/>
        </p:spPr>
        <p:txBody>
          <a:bodyPr wrap="square" rtlCol="0">
            <a:spAutoFit/>
          </a:bodyPr>
          <a:lstStyle/>
          <a:p>
            <a:r>
              <a:rPr lang="pl-PL" sz="2800" dirty="0" smtClean="0">
                <a:latin typeface="Times New Roman" pitchFamily="18" charset="0"/>
                <a:cs typeface="Times New Roman" pitchFamily="18" charset="0"/>
              </a:rPr>
              <a:t>Tworzy wypowiedzi dość zrozumiałe;</a:t>
            </a:r>
          </a:p>
          <a:p>
            <a:endParaRPr lang="pl-PL" sz="2800" dirty="0">
              <a:latin typeface="Times New Roman" pitchFamily="18" charset="0"/>
              <a:cs typeface="Times New Roman" pitchFamily="18" charset="0"/>
            </a:endParaRPr>
          </a:p>
          <a:p>
            <a:r>
              <a:rPr lang="pl-PL" sz="2800" dirty="0" smtClean="0">
                <a:latin typeface="Times New Roman" pitchFamily="18" charset="0"/>
                <a:cs typeface="Times New Roman" pitchFamily="18" charset="0"/>
              </a:rPr>
              <a:t>Prawidłowa artykulacja głoski „r”;</a:t>
            </a:r>
          </a:p>
          <a:p>
            <a:endParaRPr lang="pl-PL" sz="2800" dirty="0">
              <a:latin typeface="Times New Roman" pitchFamily="18" charset="0"/>
              <a:cs typeface="Times New Roman" pitchFamily="18" charset="0"/>
            </a:endParaRPr>
          </a:p>
          <a:p>
            <a:r>
              <a:rPr lang="pl-PL" sz="2800" dirty="0" smtClean="0">
                <a:latin typeface="Times New Roman" pitchFamily="18" charset="0"/>
                <a:cs typeface="Times New Roman" pitchFamily="18" charset="0"/>
              </a:rPr>
              <a:t>Głoski ciszące, które pojawiły się u czterolatka, zaczynają się ustalać.</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57224" y="642918"/>
            <a:ext cx="7572428" cy="707886"/>
          </a:xfrm>
          <a:prstGeom prst="rect">
            <a:avLst/>
          </a:prstGeom>
          <a:noFill/>
        </p:spPr>
        <p:txBody>
          <a:bodyPr wrap="square" rtlCol="0">
            <a:spAutoFit/>
          </a:bodyPr>
          <a:lstStyle/>
          <a:p>
            <a:r>
              <a:rPr lang="pl-PL" sz="4000" dirty="0" smtClean="0">
                <a:latin typeface="Times New Roman" pitchFamily="18" charset="0"/>
                <a:cs typeface="Times New Roman" pitchFamily="18" charset="0"/>
              </a:rPr>
              <a:t>Dziecko 6-letnie </a:t>
            </a:r>
            <a:r>
              <a:rPr lang="pl-PL" sz="4000" dirty="0" smtClean="0">
                <a:latin typeface="Times New Roman" pitchFamily="18" charset="0"/>
                <a:cs typeface="Times New Roman" pitchFamily="18" charset="0"/>
                <a:sym typeface="Wingdings" pitchFamily="2" charset="2"/>
              </a:rPr>
              <a:t></a:t>
            </a:r>
            <a:endParaRPr lang="pl-PL" sz="4000" dirty="0">
              <a:latin typeface="Times New Roman" pitchFamily="18" charset="0"/>
              <a:cs typeface="Times New Roman" pitchFamily="18" charset="0"/>
            </a:endParaRPr>
          </a:p>
        </p:txBody>
      </p:sp>
      <p:pic>
        <p:nvPicPr>
          <p:cNvPr id="21506" name="Picture 2" descr="C:\Users\as\Desktop\indeks.jpg"/>
          <p:cNvPicPr>
            <a:picLocks noChangeAspect="1" noChangeArrowheads="1"/>
          </p:cNvPicPr>
          <p:nvPr/>
        </p:nvPicPr>
        <p:blipFill>
          <a:blip r:embed="rId2"/>
          <a:srcRect/>
          <a:stretch>
            <a:fillRect/>
          </a:stretch>
        </p:blipFill>
        <p:spPr bwMode="auto">
          <a:xfrm>
            <a:off x="4857752" y="2143116"/>
            <a:ext cx="4038457" cy="2771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pole tekstowe 3"/>
          <p:cNvSpPr txBox="1"/>
          <p:nvPr/>
        </p:nvSpPr>
        <p:spPr>
          <a:xfrm>
            <a:off x="0" y="2285992"/>
            <a:ext cx="5643602" cy="3539430"/>
          </a:xfrm>
          <a:prstGeom prst="rect">
            <a:avLst/>
          </a:prstGeom>
          <a:noFill/>
        </p:spPr>
        <p:txBody>
          <a:bodyPr wrap="square" rtlCol="0">
            <a:spAutoFit/>
          </a:bodyPr>
          <a:lstStyle/>
          <a:p>
            <a:r>
              <a:rPr lang="pl-PL" sz="2800" dirty="0" smtClean="0">
                <a:latin typeface="Times New Roman" pitchFamily="18" charset="0"/>
                <a:cs typeface="Times New Roman" pitchFamily="18" charset="0"/>
              </a:rPr>
              <a:t>Opanowana wymowa, mogą</a:t>
            </a:r>
          </a:p>
          <a:p>
            <a:r>
              <a:rPr lang="pl-PL" sz="2800" dirty="0" smtClean="0">
                <a:latin typeface="Times New Roman" pitchFamily="18" charset="0"/>
                <a:cs typeface="Times New Roman" pitchFamily="18" charset="0"/>
              </a:rPr>
              <a:t> jednak pojawić się trudności </a:t>
            </a:r>
          </a:p>
          <a:p>
            <a:r>
              <a:rPr lang="pl-PL" sz="2800" dirty="0" smtClean="0">
                <a:latin typeface="Times New Roman" pitchFamily="18" charset="0"/>
                <a:cs typeface="Times New Roman" pitchFamily="18" charset="0"/>
              </a:rPr>
              <a:t>w wymowie:</a:t>
            </a:r>
          </a:p>
          <a:p>
            <a:endParaRPr lang="pl-PL" sz="2800" dirty="0" smtClean="0">
              <a:latin typeface="Times New Roman" pitchFamily="18" charset="0"/>
              <a:cs typeface="Times New Roman" pitchFamily="18" charset="0"/>
            </a:endParaRPr>
          </a:p>
          <a:p>
            <a:r>
              <a:rPr lang="pl-PL" sz="2800" dirty="0" smtClean="0">
                <a:latin typeface="Times New Roman" pitchFamily="18" charset="0"/>
                <a:cs typeface="Times New Roman" pitchFamily="18" charset="0"/>
              </a:rPr>
              <a:t>-głosek ciszących, </a:t>
            </a:r>
          </a:p>
          <a:p>
            <a:r>
              <a:rPr lang="pl-PL" sz="2800" dirty="0" smtClean="0">
                <a:latin typeface="Times New Roman" pitchFamily="18" charset="0"/>
                <a:cs typeface="Times New Roman" pitchFamily="18" charset="0"/>
              </a:rPr>
              <a:t>-głoski „r”,</a:t>
            </a:r>
          </a:p>
          <a:p>
            <a:r>
              <a:rPr lang="pl-PL" sz="2800" dirty="0" smtClean="0">
                <a:latin typeface="Times New Roman" pitchFamily="18" charset="0"/>
                <a:cs typeface="Times New Roman" pitchFamily="18" charset="0"/>
              </a:rPr>
              <a:t>-a także grup spółgłoskowych, zwłaszcza w śródgłosie wyrazów.</a:t>
            </a:r>
            <a:endParaRPr lang="pl-PL"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1735</Words>
  <Application>Microsoft Office PowerPoint</Application>
  <PresentationFormat>Pokaz na ekranie (4:3)</PresentationFormat>
  <Paragraphs>245</Paragraphs>
  <Slides>34</Slides>
  <Notes>1</Notes>
  <HiddenSlides>0</HiddenSlides>
  <MMClips>0</MMClips>
  <ScaleCrop>false</ScaleCrop>
  <HeadingPairs>
    <vt:vector size="4" baseType="variant">
      <vt:variant>
        <vt:lpstr>Motyw</vt:lpstr>
      </vt:variant>
      <vt:variant>
        <vt:i4>1</vt:i4>
      </vt:variant>
      <vt:variant>
        <vt:lpstr>Tytuły slajdów</vt:lpstr>
      </vt:variant>
      <vt:variant>
        <vt:i4>34</vt:i4>
      </vt:variant>
    </vt:vector>
  </HeadingPairs>
  <TitlesOfParts>
    <vt:vector size="35"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as</dc:creator>
  <cp:lastModifiedBy>Asus</cp:lastModifiedBy>
  <cp:revision>53</cp:revision>
  <dcterms:created xsi:type="dcterms:W3CDTF">2013-03-02T13:41:49Z</dcterms:created>
  <dcterms:modified xsi:type="dcterms:W3CDTF">2015-10-27T13:35:40Z</dcterms:modified>
</cp:coreProperties>
</file>